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8"/>
    <p:restoredTop sz="94554"/>
  </p:normalViewPr>
  <p:slideViewPr>
    <p:cSldViewPr snapToGrid="0" snapToObjects="1">
      <p:cViewPr varScale="1">
        <p:scale>
          <a:sx n="98" d="100"/>
          <a:sy n="98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0.xml"/><Relationship Id="rId2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1.xml"/><Relationship Id="rId2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2.xml"/><Relationship Id="rId2" Type="http://schemas.openxmlformats.org/officeDocument/2006/relationships/oleObject" Target="../embeddings/oleObject12.bin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3.xml"/><Relationship Id="rId2" Type="http://schemas.openxmlformats.org/officeDocument/2006/relationships/oleObject" Target="../embeddings/oleObject13.bin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4.xml"/><Relationship Id="rId2" Type="http://schemas.openxmlformats.org/officeDocument/2006/relationships/oleObject" Target="../embeddings/oleObject14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5.xml"/><Relationship Id="rId2" Type="http://schemas.openxmlformats.org/officeDocument/2006/relationships/oleObject" Target="../embeddings/oleObject15.bin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6.xml"/><Relationship Id="rId2" Type="http://schemas.openxmlformats.org/officeDocument/2006/relationships/oleObject" Target="../embeddings/oleObject16.bin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7.xml"/><Relationship Id="rId2" Type="http://schemas.openxmlformats.org/officeDocument/2006/relationships/oleObject" Target="../embeddings/oleObject17.bin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8.xml"/><Relationship Id="rId2" Type="http://schemas.openxmlformats.org/officeDocument/2006/relationships/oleObject" Target="../embeddings/oleObject18.bin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9.xml"/><Relationship Id="rId2" Type="http://schemas.openxmlformats.org/officeDocument/2006/relationships/oleObject" Target="../embeddings/oleObject19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0.xml"/><Relationship Id="rId2" Type="http://schemas.openxmlformats.org/officeDocument/2006/relationships/oleObject" Target="../embeddings/oleObject20.bin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1.xml"/><Relationship Id="rId2" Type="http://schemas.openxmlformats.org/officeDocument/2006/relationships/oleObject" Target="../embeddings/oleObject21.bin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2.xml"/><Relationship Id="rId2" Type="http://schemas.openxmlformats.org/officeDocument/2006/relationships/oleObject" Target="../embeddings/oleObject22.bin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3.xml"/><Relationship Id="rId2" Type="http://schemas.openxmlformats.org/officeDocument/2006/relationships/oleObject" Target="../embeddings/oleObject23.bin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4.xml"/><Relationship Id="rId2" Type="http://schemas.openxmlformats.org/officeDocument/2006/relationships/oleObject" Target="../embeddings/oleObject24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Gráfico 1 - Satisfação com Didática Utilizada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Geral!$C$11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Geral!$B$12:$B$17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Geral!$C$12:$C$17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0.0184615384615385</c:v>
                </c:pt>
                <c:pt idx="2">
                  <c:v>0.0707692307692308</c:v>
                </c:pt>
                <c:pt idx="3">
                  <c:v>0.178461538461538</c:v>
                </c:pt>
                <c:pt idx="4">
                  <c:v>0.396923076923077</c:v>
                </c:pt>
                <c:pt idx="5">
                  <c:v>0.329230769230769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E8-4119-8989-E6B4E005CC71}"/>
            </c:ext>
          </c:extLst>
        </c:ser>
        <c:ser>
          <c:idx val="2"/>
          <c:order val="1"/>
          <c:tx>
            <c:strRef>
              <c:f>Geral!$D$11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Geral!$B$12:$B$17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Geral!$D$12:$D$17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0.236923076923077</c:v>
                </c:pt>
                <c:pt idx="2">
                  <c:v>0.24</c:v>
                </c:pt>
                <c:pt idx="3">
                  <c:v>0.227692307692308</c:v>
                </c:pt>
                <c:pt idx="4">
                  <c:v>0.215384615384615</c:v>
                </c:pt>
                <c:pt idx="5">
                  <c:v>0.0769230769230769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E8-4119-8989-E6B4E005CC71}"/>
            </c:ext>
          </c:extLst>
        </c:ser>
        <c:ser>
          <c:idx val="3"/>
          <c:order val="2"/>
          <c:tx>
            <c:strRef>
              <c:f>Geral!$E$11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Geral!$B$12:$B$17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Geral!$E$12:$E$17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0.00615384615384615</c:v>
                </c:pt>
                <c:pt idx="2">
                  <c:v>0.0369230769230769</c:v>
                </c:pt>
                <c:pt idx="3">
                  <c:v>0.196923076923077</c:v>
                </c:pt>
                <c:pt idx="4">
                  <c:v>0.418461538461538</c:v>
                </c:pt>
                <c:pt idx="5">
                  <c:v>0.338461538461538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E8-4119-8989-E6B4E005CC71}"/>
            </c:ext>
          </c:extLst>
        </c:ser>
        <c:ser>
          <c:idx val="4"/>
          <c:order val="3"/>
          <c:tx>
            <c:strRef>
              <c:f>Geral!$F$11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Geral!$B$12:$B$17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Geral!$F$12:$F$17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0.153846153846154</c:v>
                </c:pt>
                <c:pt idx="2">
                  <c:v>0.2</c:v>
                </c:pt>
                <c:pt idx="3">
                  <c:v>0.224615384615385</c:v>
                </c:pt>
                <c:pt idx="4">
                  <c:v>0.261538461538462</c:v>
                </c:pt>
                <c:pt idx="5">
                  <c:v>0.156923076923077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E8-4119-8989-E6B4E005CC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86657488"/>
        <c:axId val="-1239839440"/>
      </c:barChart>
      <c:catAx>
        <c:axId val="-128665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9839440"/>
        <c:crosses val="autoZero"/>
        <c:auto val="1"/>
        <c:lblAlgn val="ctr"/>
        <c:lblOffset val="100"/>
        <c:noMultiLvlLbl val="0"/>
      </c:catAx>
      <c:valAx>
        <c:axId val="-123983944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66574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10</a:t>
            </a:r>
            <a:r>
              <a:rPr lang="pt-BR" sz="1600" baseline="0" dirty="0"/>
              <a:t> - </a:t>
            </a:r>
            <a:r>
              <a:rPr lang="pt-BR" sz="1600" dirty="0"/>
              <a:t>Satisfação com a aparência geral da Faculdade</a:t>
            </a:r>
          </a:p>
        </c:rich>
      </c:tx>
      <c:layout>
        <c:manualLayout>
          <c:xMode val="edge"/>
          <c:yMode val="edge"/>
          <c:x val="0.324497401943684"/>
          <c:y val="0.016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Planilha2!$B$4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Planilha2!$C$4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F4-4F53-8635-DBB845591671}"/>
            </c:ext>
          </c:extLst>
        </c:ser>
        <c:ser>
          <c:idx val="1"/>
          <c:order val="1"/>
          <c:tx>
            <c:strRef>
              <c:f>Planilha2!$B$5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Planilha2!$C$5</c:f>
              <c:numCache>
                <c:formatCode>0.0%</c:formatCode>
                <c:ptCount val="1"/>
                <c:pt idx="0">
                  <c:v>0.129230769230769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F4-4F53-8635-DBB845591671}"/>
            </c:ext>
          </c:extLst>
        </c:ser>
        <c:ser>
          <c:idx val="2"/>
          <c:order val="2"/>
          <c:tx>
            <c:strRef>
              <c:f>Planilha2!$B$6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Planilha2!$C$6</c:f>
              <c:numCache>
                <c:formatCode>0.0%</c:formatCode>
                <c:ptCount val="1"/>
                <c:pt idx="0">
                  <c:v>0.252307692307692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F4-4F53-8635-DBB845591671}"/>
            </c:ext>
          </c:extLst>
        </c:ser>
        <c:ser>
          <c:idx val="3"/>
          <c:order val="3"/>
          <c:tx>
            <c:strRef>
              <c:f>Planilha2!$B$7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Planilha2!$C$7</c:f>
              <c:numCache>
                <c:formatCode>0.0%</c:formatCode>
                <c:ptCount val="1"/>
                <c:pt idx="0">
                  <c:v>0.356923076923077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8F4-4F53-8635-DBB845591671}"/>
            </c:ext>
          </c:extLst>
        </c:ser>
        <c:ser>
          <c:idx val="4"/>
          <c:order val="4"/>
          <c:tx>
            <c:strRef>
              <c:f>Planilha2!$B$8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</c:f>
              <c:numCache>
                <c:formatCode>0.0%</c:formatCode>
                <c:ptCount val="1"/>
                <c:pt idx="0">
                  <c:v>0.193846153846154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8F4-4F53-8635-DBB845591671}"/>
            </c:ext>
          </c:extLst>
        </c:ser>
        <c:ser>
          <c:idx val="5"/>
          <c:order val="5"/>
          <c:tx>
            <c:strRef>
              <c:f>Planilha2!$B$9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Planilha2!$C$9</c:f>
              <c:numCache>
                <c:formatCode>0.0%</c:formatCode>
                <c:ptCount val="1"/>
                <c:pt idx="0">
                  <c:v>0.0646153846153846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8F4-4F53-8635-DBB845591671}"/>
            </c:ext>
          </c:extLst>
        </c:ser>
        <c:ser>
          <c:idx val="6"/>
          <c:order val="6"/>
          <c:tx>
            <c:strRef>
              <c:f>Planilha2!$B$10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Planilha2!$C$10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8F4-4F53-8635-DBB8455916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28992784"/>
        <c:axId val="-1288095728"/>
      </c:barChart>
      <c:catAx>
        <c:axId val="-132899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8095728"/>
        <c:crosses val="autoZero"/>
        <c:auto val="1"/>
        <c:lblAlgn val="ctr"/>
        <c:lblOffset val="100"/>
        <c:noMultiLvlLbl val="0"/>
      </c:catAx>
      <c:valAx>
        <c:axId val="-128809572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289927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11 - Satisfação com os banheiros da</a:t>
            </a:r>
            <a:r>
              <a:rPr lang="pt-BR" sz="1600" baseline="0" dirty="0"/>
              <a:t> faculdade</a:t>
            </a:r>
            <a:endParaRPr lang="pt-BR" sz="1600" dirty="0"/>
          </a:p>
        </c:rich>
      </c:tx>
      <c:layout>
        <c:manualLayout>
          <c:xMode val="edge"/>
          <c:yMode val="edge"/>
          <c:x val="0.338143236396263"/>
          <c:y val="0.016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Planilha2!$B$29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FEE-467E-93E5-81FA3F313B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</c:f>
              <c:numCache>
                <c:formatCode>0.0%</c:formatCode>
                <c:ptCount val="1"/>
                <c:pt idx="0">
                  <c:v>0.0123076923076923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FEE-467E-93E5-81FA3F313B9A}"/>
            </c:ext>
          </c:extLst>
        </c:ser>
        <c:ser>
          <c:idx val="1"/>
          <c:order val="1"/>
          <c:tx>
            <c:strRef>
              <c:f>Planilha2!$B$30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Planilha2!$C$30</c:f>
              <c:numCache>
                <c:formatCode>0.0%</c:formatCode>
                <c:ptCount val="1"/>
                <c:pt idx="0">
                  <c:v>0.0923076923076923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FEE-467E-93E5-81FA3F313B9A}"/>
            </c:ext>
          </c:extLst>
        </c:ser>
        <c:ser>
          <c:idx val="2"/>
          <c:order val="2"/>
          <c:tx>
            <c:strRef>
              <c:f>Planilha2!$B$31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Planilha2!$C$31</c:f>
              <c:numCache>
                <c:formatCode>0.0%</c:formatCode>
                <c:ptCount val="1"/>
                <c:pt idx="0">
                  <c:v>0.166153846153846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FEE-467E-93E5-81FA3F313B9A}"/>
            </c:ext>
          </c:extLst>
        </c:ser>
        <c:ser>
          <c:idx val="3"/>
          <c:order val="3"/>
          <c:tx>
            <c:strRef>
              <c:f>Planilha2!$B$32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</c:f>
              <c:numCache>
                <c:formatCode>0.0%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6FEE-467E-93E5-81FA3F313B9A}"/>
            </c:ext>
          </c:extLst>
        </c:ser>
        <c:ser>
          <c:idx val="4"/>
          <c:order val="4"/>
          <c:tx>
            <c:strRef>
              <c:f>Planilha2!$B$33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Planilha2!$C$33</c:f>
              <c:numCache>
                <c:formatCode>0.0%</c:formatCode>
                <c:ptCount val="1"/>
                <c:pt idx="0">
                  <c:v>0.323076923076923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6FEE-467E-93E5-81FA3F313B9A}"/>
            </c:ext>
          </c:extLst>
        </c:ser>
        <c:ser>
          <c:idx val="5"/>
          <c:order val="5"/>
          <c:tx>
            <c:strRef>
              <c:f>Planilha2!$B$34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Planilha2!$C$34</c:f>
              <c:numCache>
                <c:formatCode>0.0%</c:formatCode>
                <c:ptCount val="1"/>
                <c:pt idx="0">
                  <c:v>0.196923076923077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6FEE-467E-93E5-81FA3F313B9A}"/>
            </c:ext>
          </c:extLst>
        </c:ser>
        <c:ser>
          <c:idx val="6"/>
          <c:order val="6"/>
          <c:tx>
            <c:strRef>
              <c:f>Planilha2!$B$35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Planilha2!$C$35</c:f>
              <c:numCache>
                <c:formatCode>0.0%</c:formatCode>
                <c:ptCount val="1"/>
                <c:pt idx="0">
                  <c:v>0.00923076923076923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6FEE-467E-93E5-81FA3F313B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83531488"/>
        <c:axId val="-1283529440"/>
      </c:barChart>
      <c:catAx>
        <c:axId val="-128353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529440"/>
        <c:crosses val="autoZero"/>
        <c:auto val="1"/>
        <c:lblAlgn val="ctr"/>
        <c:lblOffset val="100"/>
        <c:noMultiLvlLbl val="0"/>
      </c:catAx>
      <c:valAx>
        <c:axId val="-1283529440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53148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12 - Satisfação com a biblioteca da faculdade</a:t>
            </a:r>
          </a:p>
        </c:rich>
      </c:tx>
      <c:layout>
        <c:manualLayout>
          <c:xMode val="edge"/>
          <c:yMode val="edge"/>
          <c:x val="0.341710904011721"/>
          <c:y val="0.016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Planilha2!$B$56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88D-41D5-8650-B2BB65987E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Planilha2!$C$56</c:f>
              <c:numCache>
                <c:formatCode>0.0%</c:formatCode>
                <c:ptCount val="1"/>
                <c:pt idx="0">
                  <c:v>0.00615384615384615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88D-41D5-8650-B2BB65987E52}"/>
            </c:ext>
          </c:extLst>
        </c:ser>
        <c:ser>
          <c:idx val="1"/>
          <c:order val="1"/>
          <c:tx>
            <c:strRef>
              <c:f>Planilha2!$B$57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Planilha2!$C$57</c:f>
              <c:numCache>
                <c:formatCode>0.0%</c:formatCode>
                <c:ptCount val="1"/>
                <c:pt idx="0">
                  <c:v>0.0184615384615385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C88D-41D5-8650-B2BB65987E52}"/>
            </c:ext>
          </c:extLst>
        </c:ser>
        <c:ser>
          <c:idx val="2"/>
          <c:order val="2"/>
          <c:tx>
            <c:strRef>
              <c:f>Planilha2!$B$58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Planilha2!$C$58</c:f>
              <c:numCache>
                <c:formatCode>0.0%</c:formatCode>
                <c:ptCount val="1"/>
                <c:pt idx="0">
                  <c:v>0.0461538461538462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C88D-41D5-8650-B2BB65987E52}"/>
            </c:ext>
          </c:extLst>
        </c:ser>
        <c:ser>
          <c:idx val="3"/>
          <c:order val="3"/>
          <c:tx>
            <c:strRef>
              <c:f>Planilha2!$B$59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Planilha2!$C$59</c:f>
              <c:numCache>
                <c:formatCode>0.0%</c:formatCode>
                <c:ptCount val="1"/>
                <c:pt idx="0">
                  <c:v>0.221538461538462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C88D-41D5-8650-B2BB65987E52}"/>
            </c:ext>
          </c:extLst>
        </c:ser>
        <c:ser>
          <c:idx val="4"/>
          <c:order val="4"/>
          <c:tx>
            <c:strRef>
              <c:f>Planilha2!$B$60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Planilha2!$C$60</c:f>
              <c:numCache>
                <c:formatCode>0.0%</c:formatCode>
                <c:ptCount val="1"/>
                <c:pt idx="0">
                  <c:v>0.341538461538462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C88D-41D5-8650-B2BB65987E52}"/>
            </c:ext>
          </c:extLst>
        </c:ser>
        <c:ser>
          <c:idx val="5"/>
          <c:order val="5"/>
          <c:tx>
            <c:strRef>
              <c:f>Planilha2!$B$61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Planilha2!$C$61</c:f>
              <c:numCache>
                <c:formatCode>0.0%</c:formatCode>
                <c:ptCount val="1"/>
                <c:pt idx="0">
                  <c:v>0.353846153846154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C88D-41D5-8650-B2BB65987E52}"/>
            </c:ext>
          </c:extLst>
        </c:ser>
        <c:ser>
          <c:idx val="6"/>
          <c:order val="6"/>
          <c:tx>
            <c:strRef>
              <c:f>Planilha2!$B$62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Planilha2!$C$55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Planilha2!$C$62</c:f>
              <c:numCache>
                <c:formatCode>0.0%</c:formatCode>
                <c:ptCount val="1"/>
                <c:pt idx="0">
                  <c:v>0.0123076923076923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88D-41D5-8650-B2BB65987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9068240"/>
        <c:axId val="-1329048016"/>
      </c:barChart>
      <c:catAx>
        <c:axId val="-123906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29048016"/>
        <c:crosses val="autoZero"/>
        <c:auto val="1"/>
        <c:lblAlgn val="ctr"/>
        <c:lblOffset val="100"/>
        <c:noMultiLvlLbl val="0"/>
      </c:catAx>
      <c:valAx>
        <c:axId val="-1329048016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90682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13</a:t>
            </a:r>
            <a:r>
              <a:rPr lang="pt-BR" sz="1600" baseline="0" dirty="0"/>
              <a:t> - </a:t>
            </a:r>
            <a:r>
              <a:rPr lang="pt-BR" sz="1600" dirty="0"/>
              <a:t>Satisfação com os Laboratórios de </a:t>
            </a:r>
            <a:r>
              <a:rPr lang="pt-BR" sz="1600" dirty="0" err="1"/>
              <a:t>Morfo</a:t>
            </a:r>
            <a:endParaRPr lang="pt-BR" sz="1600" dirty="0"/>
          </a:p>
        </c:rich>
      </c:tx>
      <c:layout>
        <c:manualLayout>
          <c:xMode val="edge"/>
          <c:yMode val="edge"/>
          <c:x val="0.318304652091917"/>
          <c:y val="0.016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Planilha2!$B$82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B4A-4E57-A349-8B2A2E269B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Planilha2!$C$82</c:f>
              <c:numCache>
                <c:formatCode>0.0%</c:formatCode>
                <c:ptCount val="1"/>
                <c:pt idx="0">
                  <c:v>0.00615384615384615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EB4A-4E57-A349-8B2A2E269BD5}"/>
            </c:ext>
          </c:extLst>
        </c:ser>
        <c:ser>
          <c:idx val="1"/>
          <c:order val="1"/>
          <c:tx>
            <c:strRef>
              <c:f>Planilha2!$B$83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Planilha2!$C$83</c:f>
              <c:numCache>
                <c:formatCode>0.0%</c:formatCode>
                <c:ptCount val="1"/>
                <c:pt idx="0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EB4A-4E57-A349-8B2A2E269BD5}"/>
            </c:ext>
          </c:extLst>
        </c:ser>
        <c:ser>
          <c:idx val="2"/>
          <c:order val="2"/>
          <c:tx>
            <c:strRef>
              <c:f>Planilha2!$B$84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Planilha2!$C$84</c:f>
              <c:numCache>
                <c:formatCode>0.0%</c:formatCode>
                <c:ptCount val="1"/>
                <c:pt idx="0">
                  <c:v>0.243076923076923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EB4A-4E57-A349-8B2A2E269BD5}"/>
            </c:ext>
          </c:extLst>
        </c:ser>
        <c:ser>
          <c:idx val="3"/>
          <c:order val="3"/>
          <c:tx>
            <c:strRef>
              <c:f>Planilha2!$B$85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Planilha2!$C$85</c:f>
              <c:numCache>
                <c:formatCode>0.0%</c:formatCode>
                <c:ptCount val="1"/>
                <c:pt idx="0">
                  <c:v>0.326153846153846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EB4A-4E57-A349-8B2A2E269BD5}"/>
            </c:ext>
          </c:extLst>
        </c:ser>
        <c:ser>
          <c:idx val="4"/>
          <c:order val="4"/>
          <c:tx>
            <c:strRef>
              <c:f>Planilha2!$B$86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Planilha2!$C$86</c:f>
              <c:numCache>
                <c:formatCode>0.0%</c:formatCode>
                <c:ptCount val="1"/>
                <c:pt idx="0">
                  <c:v>0.246153846153846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EB4A-4E57-A349-8B2A2E269BD5}"/>
            </c:ext>
          </c:extLst>
        </c:ser>
        <c:ser>
          <c:idx val="5"/>
          <c:order val="5"/>
          <c:tx>
            <c:strRef>
              <c:f>Planilha2!$B$87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Planilha2!$C$87</c:f>
              <c:numCache>
                <c:formatCode>0.0%</c:formatCode>
                <c:ptCount val="1"/>
                <c:pt idx="0">
                  <c:v>0.0553846153846154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EB4A-4E57-A349-8B2A2E269BD5}"/>
            </c:ext>
          </c:extLst>
        </c:ser>
        <c:ser>
          <c:idx val="6"/>
          <c:order val="6"/>
          <c:tx>
            <c:strRef>
              <c:f>Planilha2!$B$88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Planilha2!$C$81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Planilha2!$C$88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EB4A-4E57-A349-8B2A2E269B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4538688"/>
        <c:axId val="-1234536640"/>
      </c:barChart>
      <c:catAx>
        <c:axId val="-123453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4536640"/>
        <c:crosses val="autoZero"/>
        <c:auto val="1"/>
        <c:lblAlgn val="ctr"/>
        <c:lblOffset val="100"/>
        <c:noMultiLvlLbl val="0"/>
      </c:catAx>
      <c:valAx>
        <c:axId val="-1234536640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453868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Gráfico 14</a:t>
            </a:r>
            <a:r>
              <a:rPr lang="pt-BR" sz="1600" baseline="0"/>
              <a:t> - </a:t>
            </a:r>
            <a:r>
              <a:rPr lang="pt-BR" sz="1600"/>
              <a:t>Satisfação com os Laboratórios de Habilidades</a:t>
            </a:r>
          </a:p>
        </c:rich>
      </c:tx>
      <c:layout>
        <c:manualLayout>
          <c:xMode val="edge"/>
          <c:yMode val="edge"/>
          <c:x val="0.325687444692212"/>
          <c:y val="0.016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Planilha2!$B$108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193-4BFE-81FC-8EBED9E0A7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Planilha2!$C$108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193-4BFE-81FC-8EBED9E0A7EC}"/>
            </c:ext>
          </c:extLst>
        </c:ser>
        <c:ser>
          <c:idx val="1"/>
          <c:order val="1"/>
          <c:tx>
            <c:strRef>
              <c:f>Planilha2!$B$109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Planilha2!$C$109</c:f>
              <c:numCache>
                <c:formatCode>0.0%</c:formatCode>
                <c:ptCount val="1"/>
                <c:pt idx="0">
                  <c:v>0.0153846153846154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5193-4BFE-81FC-8EBED9E0A7EC}"/>
            </c:ext>
          </c:extLst>
        </c:ser>
        <c:ser>
          <c:idx val="2"/>
          <c:order val="2"/>
          <c:tx>
            <c:strRef>
              <c:f>Planilha2!$B$110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Planilha2!$C$110</c:f>
              <c:numCache>
                <c:formatCode>0.0%</c:formatCode>
                <c:ptCount val="1"/>
                <c:pt idx="0">
                  <c:v>0.0923076923076923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193-4BFE-81FC-8EBED9E0A7EC}"/>
            </c:ext>
          </c:extLst>
        </c:ser>
        <c:ser>
          <c:idx val="3"/>
          <c:order val="3"/>
          <c:tx>
            <c:strRef>
              <c:f>Planilha2!$B$111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Planilha2!$C$111</c:f>
              <c:numCache>
                <c:formatCode>0.0%</c:formatCode>
                <c:ptCount val="1"/>
                <c:pt idx="0">
                  <c:v>0.310769230769231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5193-4BFE-81FC-8EBED9E0A7EC}"/>
            </c:ext>
          </c:extLst>
        </c:ser>
        <c:ser>
          <c:idx val="4"/>
          <c:order val="4"/>
          <c:tx>
            <c:strRef>
              <c:f>Planilha2!$B$112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Planilha2!$C$112</c:f>
              <c:numCache>
                <c:formatCode>0.0%</c:formatCode>
                <c:ptCount val="1"/>
                <c:pt idx="0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5193-4BFE-81FC-8EBED9E0A7EC}"/>
            </c:ext>
          </c:extLst>
        </c:ser>
        <c:ser>
          <c:idx val="5"/>
          <c:order val="5"/>
          <c:tx>
            <c:strRef>
              <c:f>Planilha2!$B$113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Planilha2!$C$113</c:f>
              <c:numCache>
                <c:formatCode>0.0%</c:formatCode>
                <c:ptCount val="1"/>
                <c:pt idx="0">
                  <c:v>0.129230769230769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5193-4BFE-81FC-8EBED9E0A7EC}"/>
            </c:ext>
          </c:extLst>
        </c:ser>
        <c:ser>
          <c:idx val="6"/>
          <c:order val="6"/>
          <c:tx>
            <c:strRef>
              <c:f>Planilha2!$B$114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Planilha2!$C$107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Planilha2!$C$114</c:f>
              <c:numCache>
                <c:formatCode>0.0%</c:formatCode>
                <c:ptCount val="1"/>
                <c:pt idx="0">
                  <c:v>0.00923076923076923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5193-4BFE-81FC-8EBED9E0A7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173994528"/>
        <c:axId val="-1173992208"/>
      </c:barChart>
      <c:catAx>
        <c:axId val="-11739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173992208"/>
        <c:crosses val="autoZero"/>
        <c:auto val="1"/>
        <c:lblAlgn val="ctr"/>
        <c:lblOffset val="100"/>
        <c:noMultiLvlLbl val="0"/>
      </c:catAx>
      <c:valAx>
        <c:axId val="-1173992208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17399452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15 - Satisfação com os Laboratórios de Simulação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Planilha2!$B$134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B78-4D41-A940-3FDC3598C5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Planilha2!$C$134</c:f>
              <c:numCache>
                <c:formatCode>0.0%</c:formatCode>
                <c:ptCount val="1"/>
                <c:pt idx="0">
                  <c:v>0.0307692307692308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B78-4D41-A940-3FDC3598C556}"/>
            </c:ext>
          </c:extLst>
        </c:ser>
        <c:ser>
          <c:idx val="1"/>
          <c:order val="1"/>
          <c:tx>
            <c:strRef>
              <c:f>Planilha2!$B$135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Planilha2!$C$135</c:f>
              <c:numCache>
                <c:formatCode>0.0%</c:formatCode>
                <c:ptCount val="1"/>
                <c:pt idx="0">
                  <c:v>0.00923076923076923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AB78-4D41-A940-3FDC3598C556}"/>
            </c:ext>
          </c:extLst>
        </c:ser>
        <c:ser>
          <c:idx val="2"/>
          <c:order val="2"/>
          <c:tx>
            <c:strRef>
              <c:f>Planilha2!$B$136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Planilha2!$C$136</c:f>
              <c:numCache>
                <c:formatCode>0.0%</c:formatCode>
                <c:ptCount val="1"/>
                <c:pt idx="0">
                  <c:v>0.0184615384615385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AB78-4D41-A940-3FDC3598C556}"/>
            </c:ext>
          </c:extLst>
        </c:ser>
        <c:ser>
          <c:idx val="3"/>
          <c:order val="3"/>
          <c:tx>
            <c:strRef>
              <c:f>Planilha2!$B$137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Planilha2!$C$137</c:f>
              <c:numCache>
                <c:formatCode>0.0%</c:formatCode>
                <c:ptCount val="1"/>
                <c:pt idx="0">
                  <c:v>0.0738461538461539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AB78-4D41-A940-3FDC3598C556}"/>
            </c:ext>
          </c:extLst>
        </c:ser>
        <c:ser>
          <c:idx val="4"/>
          <c:order val="4"/>
          <c:tx>
            <c:strRef>
              <c:f>Planilha2!$B$138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Planilha2!$C$138</c:f>
              <c:numCache>
                <c:formatCode>0.0%</c:formatCode>
                <c:ptCount val="1"/>
                <c:pt idx="0">
                  <c:v>0.230769230769231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B78-4D41-A940-3FDC3598C556}"/>
            </c:ext>
          </c:extLst>
        </c:ser>
        <c:ser>
          <c:idx val="5"/>
          <c:order val="5"/>
          <c:tx>
            <c:strRef>
              <c:f>Planilha2!$B$139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Planilha2!$C$139</c:f>
              <c:numCache>
                <c:formatCode>0.0%</c:formatCode>
                <c:ptCount val="1"/>
                <c:pt idx="0">
                  <c:v>0.175384615384615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AB78-4D41-A940-3FDC3598C556}"/>
            </c:ext>
          </c:extLst>
        </c:ser>
        <c:ser>
          <c:idx val="6"/>
          <c:order val="6"/>
          <c:tx>
            <c:strRef>
              <c:f>Planilha2!$B$140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Planilha2!$C$133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Planilha2!$C$140</c:f>
              <c:numCache>
                <c:formatCode>0.0%</c:formatCode>
                <c:ptCount val="1"/>
                <c:pt idx="0">
                  <c:v>0.461538461538462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AB78-4D41-A940-3FDC3598C5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83581936"/>
        <c:axId val="-1283855296"/>
      </c:barChart>
      <c:catAx>
        <c:axId val="-128358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855296"/>
        <c:crosses val="autoZero"/>
        <c:auto val="1"/>
        <c:lblAlgn val="ctr"/>
        <c:lblOffset val="100"/>
        <c:noMultiLvlLbl val="0"/>
      </c:catAx>
      <c:valAx>
        <c:axId val="-1283855296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5819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16 - Satisfação com os Laboratórios de Informática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Planilha2!$B$160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928-496C-9309-2E1CB3F4EC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Planilha2!$C$160</c:f>
              <c:numCache>
                <c:formatCode>0.0%</c:formatCode>
                <c:ptCount val="1"/>
                <c:pt idx="0">
                  <c:v>0.0153846153846154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1928-496C-9309-2E1CB3F4EC7D}"/>
            </c:ext>
          </c:extLst>
        </c:ser>
        <c:ser>
          <c:idx val="1"/>
          <c:order val="1"/>
          <c:tx>
            <c:strRef>
              <c:f>Planilha2!$B$161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Planilha2!$C$161</c:f>
              <c:numCache>
                <c:formatCode>0.0%</c:formatCode>
                <c:ptCount val="1"/>
                <c:pt idx="0">
                  <c:v>0.0584615384615385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1928-496C-9309-2E1CB3F4EC7D}"/>
            </c:ext>
          </c:extLst>
        </c:ser>
        <c:ser>
          <c:idx val="2"/>
          <c:order val="2"/>
          <c:tx>
            <c:strRef>
              <c:f>Planilha2!$B$162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Planilha2!$C$162</c:f>
              <c:numCache>
                <c:formatCode>0.0%</c:formatCode>
                <c:ptCount val="1"/>
                <c:pt idx="0">
                  <c:v>0.129230769230769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1928-496C-9309-2E1CB3F4EC7D}"/>
            </c:ext>
          </c:extLst>
        </c:ser>
        <c:ser>
          <c:idx val="3"/>
          <c:order val="3"/>
          <c:tx>
            <c:strRef>
              <c:f>Planilha2!$B$163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Planilha2!$C$163</c:f>
              <c:numCache>
                <c:formatCode>0.0%</c:formatCode>
                <c:ptCount val="1"/>
                <c:pt idx="0">
                  <c:v>0.221538461538462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1928-496C-9309-2E1CB3F4EC7D}"/>
            </c:ext>
          </c:extLst>
        </c:ser>
        <c:ser>
          <c:idx val="4"/>
          <c:order val="4"/>
          <c:tx>
            <c:strRef>
              <c:f>Planilha2!$B$164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Planilha2!$C$164</c:f>
              <c:numCache>
                <c:formatCode>0.0%</c:formatCode>
                <c:ptCount val="1"/>
                <c:pt idx="0">
                  <c:v>0.289230769230769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1928-496C-9309-2E1CB3F4EC7D}"/>
            </c:ext>
          </c:extLst>
        </c:ser>
        <c:ser>
          <c:idx val="5"/>
          <c:order val="5"/>
          <c:tx>
            <c:strRef>
              <c:f>Planilha2!$B$165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Planilha2!$C$165</c:f>
              <c:numCache>
                <c:formatCode>0.0%</c:formatCode>
                <c:ptCount val="1"/>
                <c:pt idx="0">
                  <c:v>0.153846153846154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1928-496C-9309-2E1CB3F4EC7D}"/>
            </c:ext>
          </c:extLst>
        </c:ser>
        <c:ser>
          <c:idx val="6"/>
          <c:order val="6"/>
          <c:tx>
            <c:strRef>
              <c:f>Planilha2!$B$166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Planilha2!$C$159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Planilha2!$C$166</c:f>
              <c:numCache>
                <c:formatCode>0.0%</c:formatCode>
                <c:ptCount val="1"/>
                <c:pt idx="0">
                  <c:v>0.132307692307692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1928-496C-9309-2E1CB3F4EC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88077872"/>
        <c:axId val="-1288075552"/>
      </c:barChart>
      <c:catAx>
        <c:axId val="-128807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8075552"/>
        <c:crosses val="autoZero"/>
        <c:auto val="1"/>
        <c:lblAlgn val="ctr"/>
        <c:lblOffset val="100"/>
        <c:noMultiLvlLbl val="0"/>
      </c:catAx>
      <c:valAx>
        <c:axId val="-1288075552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80778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17 - Satisfação com as Salas</a:t>
            </a:r>
            <a:r>
              <a:rPr lang="pt-BR" sz="1600" baseline="0" dirty="0"/>
              <a:t> de Aula da Faculdade</a:t>
            </a:r>
            <a:endParaRPr lang="pt-BR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Planilha2!$B$186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55E-4E4A-9B23-97351BA875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Planilha2!$C$186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55E-4E4A-9B23-97351BA87583}"/>
            </c:ext>
          </c:extLst>
        </c:ser>
        <c:ser>
          <c:idx val="1"/>
          <c:order val="1"/>
          <c:tx>
            <c:strRef>
              <c:f>Planilha2!$B$187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Planilha2!$C$187</c:f>
              <c:numCache>
                <c:formatCode>0.0%</c:formatCode>
                <c:ptCount val="1"/>
                <c:pt idx="0">
                  <c:v>0.0184615384615385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955E-4E4A-9B23-97351BA87583}"/>
            </c:ext>
          </c:extLst>
        </c:ser>
        <c:ser>
          <c:idx val="2"/>
          <c:order val="2"/>
          <c:tx>
            <c:strRef>
              <c:f>Planilha2!$B$188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Planilha2!$C$188</c:f>
              <c:numCache>
                <c:formatCode>0.0%</c:formatCode>
                <c:ptCount val="1"/>
                <c:pt idx="0">
                  <c:v>0.0984615384615384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55E-4E4A-9B23-97351BA87583}"/>
            </c:ext>
          </c:extLst>
        </c:ser>
        <c:ser>
          <c:idx val="3"/>
          <c:order val="3"/>
          <c:tx>
            <c:strRef>
              <c:f>Planilha2!$B$189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Planilha2!$C$189</c:f>
              <c:numCache>
                <c:formatCode>0.0%</c:formatCode>
                <c:ptCount val="1"/>
                <c:pt idx="0">
                  <c:v>0.289230769230769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955E-4E4A-9B23-97351BA87583}"/>
            </c:ext>
          </c:extLst>
        </c:ser>
        <c:ser>
          <c:idx val="4"/>
          <c:order val="4"/>
          <c:tx>
            <c:strRef>
              <c:f>Planilha2!$B$190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Planilha2!$C$190</c:f>
              <c:numCache>
                <c:formatCode>0.0%</c:formatCode>
                <c:ptCount val="1"/>
                <c:pt idx="0">
                  <c:v>0.396923076923077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55E-4E4A-9B23-97351BA87583}"/>
            </c:ext>
          </c:extLst>
        </c:ser>
        <c:ser>
          <c:idx val="5"/>
          <c:order val="5"/>
          <c:tx>
            <c:strRef>
              <c:f>Planilha2!$B$191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Planilha2!$C$191</c:f>
              <c:numCache>
                <c:formatCode>0.0%</c:formatCode>
                <c:ptCount val="1"/>
                <c:pt idx="0">
                  <c:v>0.190769230769231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955E-4E4A-9B23-97351BA87583}"/>
            </c:ext>
          </c:extLst>
        </c:ser>
        <c:ser>
          <c:idx val="6"/>
          <c:order val="6"/>
          <c:tx>
            <c:strRef>
              <c:f>Planilha2!$B$192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Planilha2!$C$185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Planilha2!$C$192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955E-4E4A-9B23-97351BA875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9073344"/>
        <c:axId val="-1283701392"/>
      </c:barChart>
      <c:catAx>
        <c:axId val="-123907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701392"/>
        <c:crosses val="autoZero"/>
        <c:auto val="1"/>
        <c:lblAlgn val="ctr"/>
        <c:lblOffset val="100"/>
        <c:noMultiLvlLbl val="0"/>
      </c:catAx>
      <c:valAx>
        <c:axId val="-1283701392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907334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Gráfico 18 - Satisfação com a Secretaria da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Planilha2!$B$213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A4F-46CE-AECD-835D565D3F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Planilha2!$C$213</c:f>
              <c:numCache>
                <c:formatCode>0.0%</c:formatCode>
                <c:ptCount val="1"/>
                <c:pt idx="0">
                  <c:v>0.00615384615384615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A4F-46CE-AECD-835D565D3FD9}"/>
            </c:ext>
          </c:extLst>
        </c:ser>
        <c:ser>
          <c:idx val="1"/>
          <c:order val="1"/>
          <c:tx>
            <c:strRef>
              <c:f>Planilha2!$B$214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Planilha2!$C$214</c:f>
              <c:numCache>
                <c:formatCode>0.0%</c:formatCode>
                <c:ptCount val="1"/>
                <c:pt idx="0">
                  <c:v>0.0646153846153846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AA4F-46CE-AECD-835D565D3FD9}"/>
            </c:ext>
          </c:extLst>
        </c:ser>
        <c:ser>
          <c:idx val="2"/>
          <c:order val="2"/>
          <c:tx>
            <c:strRef>
              <c:f>Planilha2!$B$215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Planilha2!$C$215</c:f>
              <c:numCache>
                <c:formatCode>0.0%</c:formatCode>
                <c:ptCount val="1"/>
                <c:pt idx="0">
                  <c:v>0.0830769230769231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AA4F-46CE-AECD-835D565D3FD9}"/>
            </c:ext>
          </c:extLst>
        </c:ser>
        <c:ser>
          <c:idx val="3"/>
          <c:order val="3"/>
          <c:tx>
            <c:strRef>
              <c:f>Planilha2!$B$216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Planilha2!$C$216</c:f>
              <c:numCache>
                <c:formatCode>0.0%</c:formatCode>
                <c:ptCount val="1"/>
                <c:pt idx="0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AA4F-46CE-AECD-835D565D3FD9}"/>
            </c:ext>
          </c:extLst>
        </c:ser>
        <c:ser>
          <c:idx val="4"/>
          <c:order val="4"/>
          <c:tx>
            <c:strRef>
              <c:f>Planilha2!$B$217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Planilha2!$C$217</c:f>
              <c:numCache>
                <c:formatCode>0.0%</c:formatCode>
                <c:ptCount val="1"/>
                <c:pt idx="0">
                  <c:v>0.415384615384616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A4F-46CE-AECD-835D565D3FD9}"/>
            </c:ext>
          </c:extLst>
        </c:ser>
        <c:ser>
          <c:idx val="5"/>
          <c:order val="5"/>
          <c:tx>
            <c:strRef>
              <c:f>Planilha2!$B$218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Planilha2!$C$218</c:f>
              <c:numCache>
                <c:formatCode>0.0%</c:formatCode>
                <c:ptCount val="1"/>
                <c:pt idx="0">
                  <c:v>0.190769230769231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AA4F-46CE-AECD-835D565D3FD9}"/>
            </c:ext>
          </c:extLst>
        </c:ser>
        <c:ser>
          <c:idx val="6"/>
          <c:order val="6"/>
          <c:tx>
            <c:strRef>
              <c:f>Planilha2!$B$219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Planilha2!$C$212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Planilha2!$C$219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AA4F-46CE-AECD-835D565D3F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5413136"/>
        <c:axId val="-1173790928"/>
      </c:barChart>
      <c:catAx>
        <c:axId val="-123541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173790928"/>
        <c:crosses val="autoZero"/>
        <c:auto val="1"/>
        <c:lblAlgn val="ctr"/>
        <c:lblOffset val="100"/>
        <c:noMultiLvlLbl val="0"/>
      </c:catAx>
      <c:valAx>
        <c:axId val="-1173790928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54131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19 - Satisfação com Cantina/Restaurante na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Planilha2!$B$240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CBA-4F4A-AFDB-DD779309AA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Planilha2!$C$240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CBA-4F4A-AFDB-DD779309AA42}"/>
            </c:ext>
          </c:extLst>
        </c:ser>
        <c:ser>
          <c:idx val="1"/>
          <c:order val="1"/>
          <c:tx>
            <c:strRef>
              <c:f>Planilha2!$B$241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Planilha2!$C$241</c:f>
              <c:numCache>
                <c:formatCode>0.0%</c:formatCode>
                <c:ptCount val="1"/>
                <c:pt idx="0">
                  <c:v>0.0553846153846154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CBA-4F4A-AFDB-DD779309AA42}"/>
            </c:ext>
          </c:extLst>
        </c:ser>
        <c:ser>
          <c:idx val="2"/>
          <c:order val="2"/>
          <c:tx>
            <c:strRef>
              <c:f>Planilha2!$B$242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Planilha2!$C$242</c:f>
              <c:numCache>
                <c:formatCode>0.0%</c:formatCode>
                <c:ptCount val="1"/>
                <c:pt idx="0">
                  <c:v>0.0707692307692308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CBA-4F4A-AFDB-DD779309AA42}"/>
            </c:ext>
          </c:extLst>
        </c:ser>
        <c:ser>
          <c:idx val="3"/>
          <c:order val="3"/>
          <c:tx>
            <c:strRef>
              <c:f>Planilha2!$B$243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Planilha2!$C$243</c:f>
              <c:numCache>
                <c:formatCode>0.0%</c:formatCode>
                <c:ptCount val="1"/>
                <c:pt idx="0">
                  <c:v>0.169230769230769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6CBA-4F4A-AFDB-DD779309AA42}"/>
            </c:ext>
          </c:extLst>
        </c:ser>
        <c:ser>
          <c:idx val="4"/>
          <c:order val="4"/>
          <c:tx>
            <c:strRef>
              <c:f>Planilha2!$B$244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Planilha2!$C$244</c:f>
              <c:numCache>
                <c:formatCode>0.0%</c:formatCode>
                <c:ptCount val="1"/>
                <c:pt idx="0">
                  <c:v>0.28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6CBA-4F4A-AFDB-DD779309AA42}"/>
            </c:ext>
          </c:extLst>
        </c:ser>
        <c:ser>
          <c:idx val="5"/>
          <c:order val="5"/>
          <c:tx>
            <c:strRef>
              <c:f>Planilha2!$B$245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Planilha2!$C$245</c:f>
              <c:numCache>
                <c:formatCode>0.0%</c:formatCode>
                <c:ptCount val="1"/>
                <c:pt idx="0">
                  <c:v>0.409230769230769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6CBA-4F4A-AFDB-DD779309AA42}"/>
            </c:ext>
          </c:extLst>
        </c:ser>
        <c:ser>
          <c:idx val="6"/>
          <c:order val="6"/>
          <c:tx>
            <c:strRef>
              <c:f>Planilha2!$B$246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Planilha2!$C$239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Planilha2!$C$246</c:f>
              <c:numCache>
                <c:formatCode>0.0%</c:formatCode>
                <c:ptCount val="1"/>
                <c:pt idx="0">
                  <c:v>0.0123076923076923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6CBA-4F4A-AFDB-DD779309AA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4796384"/>
        <c:axId val="-1173834544"/>
      </c:barChart>
      <c:catAx>
        <c:axId val="-12347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173834544"/>
        <c:crosses val="autoZero"/>
        <c:auto val="1"/>
        <c:lblAlgn val="ctr"/>
        <c:lblOffset val="100"/>
        <c:noMultiLvlLbl val="0"/>
      </c:catAx>
      <c:valAx>
        <c:axId val="-1173834544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47963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Gráfico</a:t>
            </a:r>
            <a:r>
              <a:rPr lang="pt-BR" baseline="0"/>
              <a:t> 2 - </a:t>
            </a:r>
            <a:r>
              <a:rPr lang="pt-BR"/>
              <a:t>Satisfação com Cumprimento do Horário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Geral!$C$32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Geral!$B$33:$B$38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Geral!$C$33:$C$38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0.00615384615384615</c:v>
                </c:pt>
                <c:pt idx="2">
                  <c:v>0.0153846153846154</c:v>
                </c:pt>
                <c:pt idx="3">
                  <c:v>0.0830769230769231</c:v>
                </c:pt>
                <c:pt idx="4">
                  <c:v>0.323076923076923</c:v>
                </c:pt>
                <c:pt idx="5">
                  <c:v>0.569230769230769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FF-450A-99A8-85758B8FAFC5}"/>
            </c:ext>
          </c:extLst>
        </c:ser>
        <c:ser>
          <c:idx val="1"/>
          <c:order val="1"/>
          <c:tx>
            <c:strRef>
              <c:f>Geral!$D$32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Geral!$B$33:$B$38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Geral!$D$33:$D$38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0.0276923076923077</c:v>
                </c:pt>
                <c:pt idx="2">
                  <c:v>0.0246153846153846</c:v>
                </c:pt>
                <c:pt idx="3">
                  <c:v>0.129230769230769</c:v>
                </c:pt>
                <c:pt idx="4">
                  <c:v>0.344615384615385</c:v>
                </c:pt>
                <c:pt idx="5">
                  <c:v>0.467692307692308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FF-450A-99A8-85758B8FAFC5}"/>
            </c:ext>
          </c:extLst>
        </c:ser>
        <c:ser>
          <c:idx val="2"/>
          <c:order val="2"/>
          <c:tx>
            <c:strRef>
              <c:f>Geral!$E$32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Geral!$B$33:$B$38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Geral!$E$33:$E$38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0.0123076923076923</c:v>
                </c:pt>
                <c:pt idx="2">
                  <c:v>0.0215384615384615</c:v>
                </c:pt>
                <c:pt idx="3">
                  <c:v>0.132307692307692</c:v>
                </c:pt>
                <c:pt idx="4">
                  <c:v>0.344615384615385</c:v>
                </c:pt>
                <c:pt idx="5">
                  <c:v>0.483076923076923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DFF-450A-99A8-85758B8FAFC5}"/>
            </c:ext>
          </c:extLst>
        </c:ser>
        <c:ser>
          <c:idx val="3"/>
          <c:order val="3"/>
          <c:tx>
            <c:strRef>
              <c:f>Geral!$F$32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Geral!$B$33:$B$38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Geral!$F$33:$F$38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0.116923076923077</c:v>
                </c:pt>
                <c:pt idx="2">
                  <c:v>0.0307692307692308</c:v>
                </c:pt>
                <c:pt idx="3">
                  <c:v>0.0923076923076923</c:v>
                </c:pt>
                <c:pt idx="4">
                  <c:v>0.203076923076923</c:v>
                </c:pt>
                <c:pt idx="5">
                  <c:v>0.553846153846154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DFF-450A-99A8-85758B8FAF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35256688"/>
        <c:axId val="-1284972512"/>
      </c:barChart>
      <c:catAx>
        <c:axId val="-123525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4972512"/>
        <c:crosses val="autoZero"/>
        <c:auto val="1"/>
        <c:lblAlgn val="ctr"/>
        <c:lblOffset val="100"/>
        <c:noMultiLvlLbl val="0"/>
      </c:catAx>
      <c:valAx>
        <c:axId val="-1284972512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52566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20 - Satisfação com o Serviço de Fotocopias na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Planilha2!$B$267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120-4C91-B4CB-F0E9978F45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Planilha2!$C$267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0120-4C91-B4CB-F0E9978F4560}"/>
            </c:ext>
          </c:extLst>
        </c:ser>
        <c:ser>
          <c:idx val="1"/>
          <c:order val="1"/>
          <c:tx>
            <c:strRef>
              <c:f>Planilha2!$B$268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Planilha2!$C$268</c:f>
              <c:numCache>
                <c:formatCode>0.0%</c:formatCode>
                <c:ptCount val="1"/>
                <c:pt idx="0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0120-4C91-B4CB-F0E9978F4560}"/>
            </c:ext>
          </c:extLst>
        </c:ser>
        <c:ser>
          <c:idx val="2"/>
          <c:order val="2"/>
          <c:tx>
            <c:strRef>
              <c:f>Planilha2!$B$269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Planilha2!$C$269</c:f>
              <c:numCache>
                <c:formatCode>0.0%</c:formatCode>
                <c:ptCount val="1"/>
                <c:pt idx="0">
                  <c:v>0.261538461538462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120-4C91-B4CB-F0E9978F4560}"/>
            </c:ext>
          </c:extLst>
        </c:ser>
        <c:ser>
          <c:idx val="3"/>
          <c:order val="3"/>
          <c:tx>
            <c:strRef>
              <c:f>Planilha2!$B$270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Planilha2!$C$270</c:f>
              <c:numCache>
                <c:formatCode>0.0%</c:formatCode>
                <c:ptCount val="1"/>
                <c:pt idx="0">
                  <c:v>0.163076923076923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0120-4C91-B4CB-F0E9978F4560}"/>
            </c:ext>
          </c:extLst>
        </c:ser>
        <c:ser>
          <c:idx val="4"/>
          <c:order val="4"/>
          <c:tx>
            <c:strRef>
              <c:f>Planilha2!$B$271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Planilha2!$C$271</c:f>
              <c:numCache>
                <c:formatCode>0.0%</c:formatCode>
                <c:ptCount val="1"/>
                <c:pt idx="0">
                  <c:v>0.0676923076923077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0120-4C91-B4CB-F0E9978F4560}"/>
            </c:ext>
          </c:extLst>
        </c:ser>
        <c:ser>
          <c:idx val="5"/>
          <c:order val="5"/>
          <c:tx>
            <c:strRef>
              <c:f>Planilha2!$B$272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Planilha2!$C$272</c:f>
              <c:numCache>
                <c:formatCode>0.0%</c:formatCode>
                <c:ptCount val="1"/>
                <c:pt idx="0">
                  <c:v>0.0246153846153846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0120-4C91-B4CB-F0E9978F4560}"/>
            </c:ext>
          </c:extLst>
        </c:ser>
        <c:ser>
          <c:idx val="6"/>
          <c:order val="6"/>
          <c:tx>
            <c:strRef>
              <c:f>Planilha2!$B$273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Planilha2!$C$266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Planilha2!$C$273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0120-4C91-B4CB-F0E9978F45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7240112"/>
        <c:axId val="-1237237792"/>
      </c:barChart>
      <c:catAx>
        <c:axId val="-123724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7237792"/>
        <c:crosses val="autoZero"/>
        <c:auto val="1"/>
        <c:lblAlgn val="ctr"/>
        <c:lblOffset val="100"/>
        <c:noMultiLvlLbl val="0"/>
      </c:catAx>
      <c:valAx>
        <c:axId val="-1237237792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724011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21 -</a:t>
            </a:r>
            <a:r>
              <a:rPr lang="pt-BR" sz="1600" baseline="0" dirty="0"/>
              <a:t> </a:t>
            </a:r>
            <a:r>
              <a:rPr lang="pt-BR" sz="1600" dirty="0"/>
              <a:t>Satisfação com a Limpeza e Manutenção da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Planilha2!$B$293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713-4FC5-AA82-C193AEDA8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Planilha2!$C$293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713-4FC5-AA82-C193AEDA863A}"/>
            </c:ext>
          </c:extLst>
        </c:ser>
        <c:ser>
          <c:idx val="1"/>
          <c:order val="1"/>
          <c:tx>
            <c:strRef>
              <c:f>Planilha2!$B$294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Planilha2!$C$294</c:f>
              <c:numCache>
                <c:formatCode>0.0%</c:formatCode>
                <c:ptCount val="1"/>
                <c:pt idx="0">
                  <c:v>0.0153846153846154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713-4FC5-AA82-C193AEDA863A}"/>
            </c:ext>
          </c:extLst>
        </c:ser>
        <c:ser>
          <c:idx val="2"/>
          <c:order val="2"/>
          <c:tx>
            <c:strRef>
              <c:f>Planilha2!$B$295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Planilha2!$C$295</c:f>
              <c:numCache>
                <c:formatCode>0.0%</c:formatCode>
                <c:ptCount val="1"/>
                <c:pt idx="0">
                  <c:v>0.0492307692307692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713-4FC5-AA82-C193AEDA863A}"/>
            </c:ext>
          </c:extLst>
        </c:ser>
        <c:ser>
          <c:idx val="3"/>
          <c:order val="3"/>
          <c:tx>
            <c:strRef>
              <c:f>Planilha2!$B$296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Planilha2!$C$296</c:f>
              <c:numCache>
                <c:formatCode>0.0%</c:formatCode>
                <c:ptCount val="1"/>
                <c:pt idx="0">
                  <c:v>0.166153846153846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6713-4FC5-AA82-C193AEDA863A}"/>
            </c:ext>
          </c:extLst>
        </c:ser>
        <c:ser>
          <c:idx val="4"/>
          <c:order val="4"/>
          <c:tx>
            <c:strRef>
              <c:f>Planilha2!$B$297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Planilha2!$C$297</c:f>
              <c:numCache>
                <c:formatCode>0.0%</c:formatCode>
                <c:ptCount val="1"/>
                <c:pt idx="0">
                  <c:v>0.304615384615385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6713-4FC5-AA82-C193AEDA863A}"/>
            </c:ext>
          </c:extLst>
        </c:ser>
        <c:ser>
          <c:idx val="5"/>
          <c:order val="5"/>
          <c:tx>
            <c:strRef>
              <c:f>Planilha2!$B$298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Planilha2!$C$298</c:f>
              <c:numCache>
                <c:formatCode>0.0%</c:formatCode>
                <c:ptCount val="1"/>
                <c:pt idx="0">
                  <c:v>0.449230769230769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6713-4FC5-AA82-C193AEDA863A}"/>
            </c:ext>
          </c:extLst>
        </c:ser>
        <c:ser>
          <c:idx val="6"/>
          <c:order val="6"/>
          <c:tx>
            <c:strRef>
              <c:f>Planilha2!$B$299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Planilha2!$C$292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Planilha2!$C$299</c:f>
              <c:numCache>
                <c:formatCode>0.0%</c:formatCode>
                <c:ptCount val="1"/>
                <c:pt idx="0">
                  <c:v>0.0153846153846154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6713-4FC5-AA82-C193AEDA86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6585488"/>
        <c:axId val="-1236583440"/>
      </c:barChart>
      <c:catAx>
        <c:axId val="-123658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6583440"/>
        <c:crosses val="autoZero"/>
        <c:auto val="1"/>
        <c:lblAlgn val="ctr"/>
        <c:lblOffset val="100"/>
        <c:noMultiLvlLbl val="0"/>
      </c:catAx>
      <c:valAx>
        <c:axId val="-1236583440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658548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22 - Satisfação com o Estacionamento da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424626019080218"/>
          <c:y val="0.0880185185185185"/>
          <c:w val="0.942954063562505"/>
          <c:h val="0.8180863225430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Planilha2!$B$319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221-40D3-9281-8219602F67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Planilha2!$C$319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221-40D3-9281-8219602F67B1}"/>
            </c:ext>
          </c:extLst>
        </c:ser>
        <c:ser>
          <c:idx val="1"/>
          <c:order val="1"/>
          <c:tx>
            <c:strRef>
              <c:f>Planilha2!$B$320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Planilha2!$C$320</c:f>
              <c:numCache>
                <c:formatCode>0.0%</c:formatCode>
                <c:ptCount val="1"/>
                <c:pt idx="0">
                  <c:v>0.347692307692308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5221-40D3-9281-8219602F67B1}"/>
            </c:ext>
          </c:extLst>
        </c:ser>
        <c:ser>
          <c:idx val="2"/>
          <c:order val="2"/>
          <c:tx>
            <c:strRef>
              <c:f>Planilha2!$B$321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Planilha2!$C$321</c:f>
              <c:numCache>
                <c:formatCode>0.0%</c:formatCode>
                <c:ptCount val="1"/>
                <c:pt idx="0">
                  <c:v>0.258461538461538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221-40D3-9281-8219602F67B1}"/>
            </c:ext>
          </c:extLst>
        </c:ser>
        <c:ser>
          <c:idx val="3"/>
          <c:order val="3"/>
          <c:tx>
            <c:strRef>
              <c:f>Planilha2!$B$322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Planilha2!$C$322</c:f>
              <c:numCache>
                <c:formatCode>0.0%</c:formatCode>
                <c:ptCount val="1"/>
                <c:pt idx="0">
                  <c:v>0.203076923076923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5221-40D3-9281-8219602F67B1}"/>
            </c:ext>
          </c:extLst>
        </c:ser>
        <c:ser>
          <c:idx val="4"/>
          <c:order val="4"/>
          <c:tx>
            <c:strRef>
              <c:f>Planilha2!$B$323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Planilha2!$C$323</c:f>
              <c:numCache>
                <c:formatCode>0.0%</c:formatCode>
                <c:ptCount val="1"/>
                <c:pt idx="0">
                  <c:v>0.138461538461538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5221-40D3-9281-8219602F67B1}"/>
            </c:ext>
          </c:extLst>
        </c:ser>
        <c:ser>
          <c:idx val="5"/>
          <c:order val="5"/>
          <c:tx>
            <c:strRef>
              <c:f>Planilha2!$B$324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Planilha2!$C$324</c:f>
              <c:numCache>
                <c:formatCode>0.0%</c:formatCode>
                <c:ptCount val="1"/>
                <c:pt idx="0">
                  <c:v>0.0369230769230769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5221-40D3-9281-8219602F67B1}"/>
            </c:ext>
          </c:extLst>
        </c:ser>
        <c:ser>
          <c:idx val="6"/>
          <c:order val="6"/>
          <c:tx>
            <c:strRef>
              <c:f>Planilha2!$B$325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Planilha2!$C$318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Planilha2!$C$325</c:f>
              <c:numCache>
                <c:formatCode>0.0%</c:formatCode>
                <c:ptCount val="1"/>
                <c:pt idx="0">
                  <c:v>0.0153846153846154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5221-40D3-9281-8219602F67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6763216"/>
        <c:axId val="-1283617136"/>
      </c:barChart>
      <c:catAx>
        <c:axId val="-123676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617136"/>
        <c:crosses val="autoZero"/>
        <c:auto val="1"/>
        <c:lblAlgn val="ctr"/>
        <c:lblOffset val="100"/>
        <c:noMultiLvlLbl val="0"/>
      </c:catAx>
      <c:valAx>
        <c:axId val="-1283617136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67632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23 - Satisfação com a Qualidade</a:t>
            </a:r>
            <a:r>
              <a:rPr lang="pt-BR" sz="1600" baseline="0" dirty="0"/>
              <a:t> do Corpo Docente </a:t>
            </a:r>
            <a:r>
              <a:rPr lang="pt-BR" sz="1600" dirty="0"/>
              <a:t>da Faculdade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Planilha2!$B$346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1E7-414F-80CE-AD54AF5F33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Planilha2!$C$346</c:f>
              <c:numCache>
                <c:formatCode>0.0%</c:formatCode>
                <c:ptCount val="1"/>
                <c:pt idx="0">
                  <c:v>0.00307692307692308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1E7-414F-80CE-AD54AF5F3352}"/>
            </c:ext>
          </c:extLst>
        </c:ser>
        <c:ser>
          <c:idx val="1"/>
          <c:order val="1"/>
          <c:tx>
            <c:strRef>
              <c:f>Planilha2!$B$347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Planilha2!$C$347</c:f>
              <c:numCache>
                <c:formatCode>0.0%</c:formatCode>
                <c:ptCount val="1"/>
                <c:pt idx="0">
                  <c:v>0.00615384615384615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1E7-414F-80CE-AD54AF5F3352}"/>
            </c:ext>
          </c:extLst>
        </c:ser>
        <c:ser>
          <c:idx val="2"/>
          <c:order val="2"/>
          <c:tx>
            <c:strRef>
              <c:f>Planilha2!$B$348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Planilha2!$C$348</c:f>
              <c:numCache>
                <c:formatCode>0.0%</c:formatCode>
                <c:ptCount val="1"/>
                <c:pt idx="0">
                  <c:v>0.00923076923076923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1E7-414F-80CE-AD54AF5F3352}"/>
            </c:ext>
          </c:extLst>
        </c:ser>
        <c:ser>
          <c:idx val="3"/>
          <c:order val="3"/>
          <c:tx>
            <c:strRef>
              <c:f>Planilha2!$B$349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Planilha2!$C$349</c:f>
              <c:numCache>
                <c:formatCode>0.0%</c:formatCode>
                <c:ptCount val="1"/>
                <c:pt idx="0">
                  <c:v>0.110769230769231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61E7-414F-80CE-AD54AF5F3352}"/>
            </c:ext>
          </c:extLst>
        </c:ser>
        <c:ser>
          <c:idx val="4"/>
          <c:order val="4"/>
          <c:tx>
            <c:strRef>
              <c:f>Planilha2!$B$350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Planilha2!$C$350</c:f>
              <c:numCache>
                <c:formatCode>0.0%</c:formatCode>
                <c:ptCount val="1"/>
                <c:pt idx="0">
                  <c:v>0.412307692307692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61E7-414F-80CE-AD54AF5F3352}"/>
            </c:ext>
          </c:extLst>
        </c:ser>
        <c:ser>
          <c:idx val="5"/>
          <c:order val="5"/>
          <c:tx>
            <c:strRef>
              <c:f>Planilha2!$B$351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Planilha2!$C$351</c:f>
              <c:numCache>
                <c:formatCode>0.0%</c:formatCode>
                <c:ptCount val="1"/>
                <c:pt idx="0">
                  <c:v>0.446153846153846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61E7-414F-80CE-AD54AF5F3352}"/>
            </c:ext>
          </c:extLst>
        </c:ser>
        <c:ser>
          <c:idx val="6"/>
          <c:order val="6"/>
          <c:tx>
            <c:strRef>
              <c:f>Planilha2!$B$352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Planilha2!$C$345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Planilha2!$C$352</c:f>
              <c:numCache>
                <c:formatCode>0.0%</c:formatCode>
                <c:ptCount val="1"/>
                <c:pt idx="0">
                  <c:v>0.0123076923076923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61E7-414F-80CE-AD54AF5F33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83713056"/>
        <c:axId val="-1238767088"/>
      </c:barChart>
      <c:catAx>
        <c:axId val="-128371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8767088"/>
        <c:crosses val="autoZero"/>
        <c:auto val="1"/>
        <c:lblAlgn val="ctr"/>
        <c:lblOffset val="100"/>
        <c:noMultiLvlLbl val="0"/>
      </c:catAx>
      <c:valAx>
        <c:axId val="-1238767088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371305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24</a:t>
            </a:r>
            <a:r>
              <a:rPr lang="pt-BR" sz="1600" baseline="0" dirty="0"/>
              <a:t> - </a:t>
            </a:r>
            <a:r>
              <a:rPr lang="pt-BR" sz="1600" dirty="0"/>
              <a:t>Satisfação com o Acesso</a:t>
            </a:r>
            <a:r>
              <a:rPr lang="pt-BR" sz="1600" baseline="0" dirty="0"/>
              <a:t> à Coordenação do Curso</a:t>
            </a:r>
            <a:endParaRPr lang="pt-BR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Planilha2!$B$373</c:f>
              <c:strCache>
                <c:ptCount val="1"/>
                <c:pt idx="0">
                  <c:v>Branco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DD2-48D8-8105-8493BBD38E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Planilha2!$C$373</c:f>
              <c:numCache>
                <c:formatCode>0.0%</c:formatCode>
                <c:ptCount val="1"/>
                <c:pt idx="0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D2-48D8-8105-8493BBD38E7F}"/>
            </c:ext>
          </c:extLst>
        </c:ser>
        <c:ser>
          <c:idx val="1"/>
          <c:order val="1"/>
          <c:tx>
            <c:strRef>
              <c:f>Planilha2!$B$374</c:f>
              <c:strCache>
                <c:ptCount val="1"/>
                <c:pt idx="0">
                  <c:v>Péssimo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Planilha2!$C$374</c:f>
              <c:numCache>
                <c:formatCode>0.0%</c:formatCode>
                <c:ptCount val="1"/>
                <c:pt idx="0">
                  <c:v>0.0492307692307692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BDD2-48D8-8105-8493BBD38E7F}"/>
            </c:ext>
          </c:extLst>
        </c:ser>
        <c:ser>
          <c:idx val="2"/>
          <c:order val="2"/>
          <c:tx>
            <c:strRef>
              <c:f>Planilha2!$B$375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Planilha2!$C$375</c:f>
              <c:numCache>
                <c:formatCode>0.0%</c:formatCode>
                <c:ptCount val="1"/>
                <c:pt idx="0">
                  <c:v>0.129230769230769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BDD2-48D8-8105-8493BBD38E7F}"/>
            </c:ext>
          </c:extLst>
        </c:ser>
        <c:ser>
          <c:idx val="3"/>
          <c:order val="3"/>
          <c:tx>
            <c:strRef>
              <c:f>Planilha2!$B$376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Planilha2!$C$376</c:f>
              <c:numCache>
                <c:formatCode>0.0%</c:formatCode>
                <c:ptCount val="1"/>
                <c:pt idx="0">
                  <c:v>0.233846153846154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BDD2-48D8-8105-8493BBD38E7F}"/>
            </c:ext>
          </c:extLst>
        </c:ser>
        <c:ser>
          <c:idx val="4"/>
          <c:order val="4"/>
          <c:tx>
            <c:strRef>
              <c:f>Planilha2!$B$377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Planilha2!$C$377</c:f>
              <c:numCache>
                <c:formatCode>0.0%</c:formatCode>
                <c:ptCount val="1"/>
                <c:pt idx="0">
                  <c:v>0.316923076923077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BDD2-48D8-8105-8493BBD38E7F}"/>
            </c:ext>
          </c:extLst>
        </c:ser>
        <c:ser>
          <c:idx val="5"/>
          <c:order val="5"/>
          <c:tx>
            <c:strRef>
              <c:f>Planilha2!$B$378</c:f>
              <c:strCache>
                <c:ptCount val="1"/>
                <c:pt idx="0">
                  <c:v>Ótimo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Planilha2!$C$378</c:f>
              <c:numCache>
                <c:formatCode>0.0%</c:formatCode>
                <c:ptCount val="1"/>
                <c:pt idx="0">
                  <c:v>0.227692307692308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BDD2-48D8-8105-8493BBD38E7F}"/>
            </c:ext>
          </c:extLst>
        </c:ser>
        <c:ser>
          <c:idx val="6"/>
          <c:order val="6"/>
          <c:tx>
            <c:strRef>
              <c:f>Planilha2!$B$379</c:f>
              <c:strCache>
                <c:ptCount val="1"/>
                <c:pt idx="0">
                  <c:v>Não se Aplica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Planilha2!$C$372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Planilha2!$C$379</c:f>
              <c:numCache>
                <c:formatCode>0.0%</c:formatCode>
                <c:ptCount val="1"/>
                <c:pt idx="0">
                  <c:v>0.0430769230769231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BDD2-48D8-8105-8493BBD38E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233658112"/>
        <c:axId val="-1233655792"/>
      </c:barChart>
      <c:catAx>
        <c:axId val="-123365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3655792"/>
        <c:crosses val="autoZero"/>
        <c:auto val="1"/>
        <c:lblAlgn val="ctr"/>
        <c:lblOffset val="100"/>
        <c:noMultiLvlLbl val="0"/>
      </c:catAx>
      <c:valAx>
        <c:axId val="-1233655792"/>
        <c:scaling>
          <c:orientation val="minMax"/>
          <c:max val="0.5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365811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3</a:t>
            </a:r>
            <a:r>
              <a:rPr lang="pt-BR" sz="1600" baseline="0" dirty="0"/>
              <a:t> - </a:t>
            </a:r>
            <a:r>
              <a:rPr lang="pt-BR" sz="1600" dirty="0"/>
              <a:t>Satisfação com Cumprimento do Plano de Ensino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Geral!$C$51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Geral!$B$52:$B$57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Geral!$C$52:$C$57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0.00307692307692308</c:v>
                </c:pt>
                <c:pt idx="2">
                  <c:v>0.0123076923076923</c:v>
                </c:pt>
                <c:pt idx="3">
                  <c:v>0.123076923076923</c:v>
                </c:pt>
                <c:pt idx="4">
                  <c:v>0.384615384615385</c:v>
                </c:pt>
                <c:pt idx="5">
                  <c:v>0.470769230769231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51-4B29-8C8D-E3594E5E71B0}"/>
            </c:ext>
          </c:extLst>
        </c:ser>
        <c:ser>
          <c:idx val="1"/>
          <c:order val="1"/>
          <c:tx>
            <c:strRef>
              <c:f>Geral!$D$51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Geral!$B$52:$B$57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Geral!$D$52:$D$57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0.0738461538461539</c:v>
                </c:pt>
                <c:pt idx="2">
                  <c:v>0.0923076923076923</c:v>
                </c:pt>
                <c:pt idx="3">
                  <c:v>0.233846153846154</c:v>
                </c:pt>
                <c:pt idx="4">
                  <c:v>0.32</c:v>
                </c:pt>
                <c:pt idx="5">
                  <c:v>0.276923076923077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51-4B29-8C8D-E3594E5E71B0}"/>
            </c:ext>
          </c:extLst>
        </c:ser>
        <c:ser>
          <c:idx val="2"/>
          <c:order val="2"/>
          <c:tx>
            <c:strRef>
              <c:f>Geral!$E$51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Geral!$B$52:$B$57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Geral!$E$52:$E$57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0.00307692307692308</c:v>
                </c:pt>
                <c:pt idx="2">
                  <c:v>0.0153846153846154</c:v>
                </c:pt>
                <c:pt idx="3">
                  <c:v>0.126153846153846</c:v>
                </c:pt>
                <c:pt idx="4">
                  <c:v>0.378461538461538</c:v>
                </c:pt>
                <c:pt idx="5">
                  <c:v>0.470769230769231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51-4B29-8C8D-E3594E5E71B0}"/>
            </c:ext>
          </c:extLst>
        </c:ser>
        <c:ser>
          <c:idx val="3"/>
          <c:order val="3"/>
          <c:tx>
            <c:strRef>
              <c:f>Geral!$F$51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Geral!$B$52:$B$57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Geral!$F$52:$F$57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0.110769230769231</c:v>
                </c:pt>
                <c:pt idx="2">
                  <c:v>0.0923076923076923</c:v>
                </c:pt>
                <c:pt idx="3">
                  <c:v>0.178461538461538</c:v>
                </c:pt>
                <c:pt idx="4">
                  <c:v>0.276923076923077</c:v>
                </c:pt>
                <c:pt idx="5">
                  <c:v>0.338461538461538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51-4B29-8C8D-E3594E5E71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40172288"/>
        <c:axId val="-1239183584"/>
      </c:barChart>
      <c:catAx>
        <c:axId val="-12401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9183584"/>
        <c:crosses val="autoZero"/>
        <c:auto val="1"/>
        <c:lblAlgn val="ctr"/>
        <c:lblOffset val="100"/>
        <c:noMultiLvlLbl val="0"/>
      </c:catAx>
      <c:valAx>
        <c:axId val="-1239183584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401722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4 - Satisfação com Domínio do Conteúdo do Corpo Docente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Geral!$C$70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Geral!$B$71:$B$76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Geral!$C$71:$C$76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0.00615384615384615</c:v>
                </c:pt>
                <c:pt idx="2">
                  <c:v>0.0461538461538462</c:v>
                </c:pt>
                <c:pt idx="3">
                  <c:v>0.156923076923077</c:v>
                </c:pt>
                <c:pt idx="4">
                  <c:v>0.36</c:v>
                </c:pt>
                <c:pt idx="5">
                  <c:v>0.424615384615385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8E-4711-90BD-49613F2CF2C9}"/>
            </c:ext>
          </c:extLst>
        </c:ser>
        <c:ser>
          <c:idx val="1"/>
          <c:order val="1"/>
          <c:tx>
            <c:strRef>
              <c:f>Geral!$D$70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Geral!$B$71:$B$76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Geral!$D$71:$D$76</c:f>
              <c:numCache>
                <c:formatCode>0.0%</c:formatCode>
                <c:ptCount val="6"/>
                <c:pt idx="0">
                  <c:v>0.0</c:v>
                </c:pt>
                <c:pt idx="1">
                  <c:v>0.0553846153846154</c:v>
                </c:pt>
                <c:pt idx="2">
                  <c:v>0.0830769230769231</c:v>
                </c:pt>
                <c:pt idx="3">
                  <c:v>0.267692307692308</c:v>
                </c:pt>
                <c:pt idx="4">
                  <c:v>0.329230769230769</c:v>
                </c:pt>
                <c:pt idx="5">
                  <c:v>0.264615384615385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8E-4711-90BD-49613F2CF2C9}"/>
            </c:ext>
          </c:extLst>
        </c:ser>
        <c:ser>
          <c:idx val="2"/>
          <c:order val="2"/>
          <c:tx>
            <c:strRef>
              <c:f>Geral!$E$70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Geral!$B$71:$B$76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Geral!$E$71:$E$76</c:f>
              <c:numCache>
                <c:formatCode>0.0%</c:formatCode>
                <c:ptCount val="6"/>
                <c:pt idx="0">
                  <c:v>0.0</c:v>
                </c:pt>
                <c:pt idx="1">
                  <c:v>0.00307692307692308</c:v>
                </c:pt>
                <c:pt idx="2">
                  <c:v>0.0276923076923077</c:v>
                </c:pt>
                <c:pt idx="3">
                  <c:v>0.101538461538462</c:v>
                </c:pt>
                <c:pt idx="4">
                  <c:v>0.316923076923077</c:v>
                </c:pt>
                <c:pt idx="5">
                  <c:v>0.550769230769231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8E-4711-90BD-49613F2CF2C9}"/>
            </c:ext>
          </c:extLst>
        </c:ser>
        <c:ser>
          <c:idx val="3"/>
          <c:order val="3"/>
          <c:tx>
            <c:strRef>
              <c:f>Geral!$F$70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Geral!$B$71:$B$76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Geral!$F$71:$F$76</c:f>
              <c:numCache>
                <c:formatCode>0.0%</c:formatCode>
                <c:ptCount val="6"/>
                <c:pt idx="0">
                  <c:v>0.0</c:v>
                </c:pt>
                <c:pt idx="1">
                  <c:v>0.0615384615384615</c:v>
                </c:pt>
                <c:pt idx="2">
                  <c:v>0.0676923076923077</c:v>
                </c:pt>
                <c:pt idx="3">
                  <c:v>0.187692307692308</c:v>
                </c:pt>
                <c:pt idx="4">
                  <c:v>0.32</c:v>
                </c:pt>
                <c:pt idx="5">
                  <c:v>0.363076923076923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8E-4711-90BD-49613F2CF2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84542112"/>
        <c:axId val="-1284539792"/>
      </c:barChart>
      <c:catAx>
        <c:axId val="-128454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4539792"/>
        <c:crosses val="autoZero"/>
        <c:auto val="1"/>
        <c:lblAlgn val="ctr"/>
        <c:lblOffset val="100"/>
        <c:noMultiLvlLbl val="0"/>
      </c:catAx>
      <c:valAx>
        <c:axId val="-1284539792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45421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5</a:t>
            </a:r>
            <a:r>
              <a:rPr lang="pt-BR" sz="1600" baseline="0" dirty="0"/>
              <a:t> - </a:t>
            </a:r>
            <a:r>
              <a:rPr lang="pt-BR" sz="1600" dirty="0"/>
              <a:t>Satisfação com relação entre formação acadêmica e profissional demonstrada pelo corpo docente</a:t>
            </a:r>
          </a:p>
        </c:rich>
      </c:tx>
      <c:layout>
        <c:manualLayout>
          <c:xMode val="edge"/>
          <c:yMode val="edge"/>
          <c:x val="0.147885346775373"/>
          <c:y val="0.022222222222222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Geral!$C$89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Geral!$B$90:$B$95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Geral!$C$90:$C$95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0.00923076923076923</c:v>
                </c:pt>
                <c:pt idx="2">
                  <c:v>0.0307692307692308</c:v>
                </c:pt>
                <c:pt idx="3">
                  <c:v>0.141538461538462</c:v>
                </c:pt>
                <c:pt idx="4">
                  <c:v>0.301538461538462</c:v>
                </c:pt>
                <c:pt idx="5">
                  <c:v>0.513846153846154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EE-4686-A101-BBE2FD8CDC0D}"/>
            </c:ext>
          </c:extLst>
        </c:ser>
        <c:ser>
          <c:idx val="1"/>
          <c:order val="1"/>
          <c:tx>
            <c:strRef>
              <c:f>Geral!$D$89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Geral!$B$90:$B$95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Geral!$D$90:$D$95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0.08</c:v>
                </c:pt>
                <c:pt idx="2">
                  <c:v>0.116923076923077</c:v>
                </c:pt>
                <c:pt idx="3">
                  <c:v>0.196923076923077</c:v>
                </c:pt>
                <c:pt idx="4">
                  <c:v>0.286153846153846</c:v>
                </c:pt>
                <c:pt idx="5">
                  <c:v>0.313846153846154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EE-4686-A101-BBE2FD8CDC0D}"/>
            </c:ext>
          </c:extLst>
        </c:ser>
        <c:ser>
          <c:idx val="2"/>
          <c:order val="2"/>
          <c:tx>
            <c:strRef>
              <c:f>Geral!$E$89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Geral!$B$90:$B$95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Geral!$E$90:$E$95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0.0</c:v>
                </c:pt>
                <c:pt idx="2">
                  <c:v>0.0153846153846154</c:v>
                </c:pt>
                <c:pt idx="3">
                  <c:v>0.116923076923077</c:v>
                </c:pt>
                <c:pt idx="4">
                  <c:v>0.32</c:v>
                </c:pt>
                <c:pt idx="5">
                  <c:v>0.541538461538462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EE-4686-A101-BBE2FD8CDC0D}"/>
            </c:ext>
          </c:extLst>
        </c:ser>
        <c:ser>
          <c:idx val="3"/>
          <c:order val="3"/>
          <c:tx>
            <c:strRef>
              <c:f>Geral!$F$89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Geral!$B$90:$B$95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Geral!$F$90:$F$95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0.0923076923076923</c:v>
                </c:pt>
                <c:pt idx="2">
                  <c:v>0.0769230769230769</c:v>
                </c:pt>
                <c:pt idx="3">
                  <c:v>0.166153846153846</c:v>
                </c:pt>
                <c:pt idx="4">
                  <c:v>0.261538461538462</c:v>
                </c:pt>
                <c:pt idx="5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FEE-4686-A101-BBE2FD8CDC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84410128"/>
        <c:axId val="-1284407808"/>
      </c:barChart>
      <c:catAx>
        <c:axId val="-128441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4407808"/>
        <c:crosses val="autoZero"/>
        <c:auto val="1"/>
        <c:lblAlgn val="ctr"/>
        <c:lblOffset val="100"/>
        <c:noMultiLvlLbl val="0"/>
      </c:catAx>
      <c:valAx>
        <c:axId val="-128440780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44101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6 - Satisfação com relação entre conteúdos cobrados em avaliação e abordagem dos mesmos durante a disciplina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Geral!$C$109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Geral!$B$110:$B$115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Geral!$C$110:$C$115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0.00307692307692308</c:v>
                </c:pt>
                <c:pt idx="2">
                  <c:v>0.0369230769230769</c:v>
                </c:pt>
                <c:pt idx="3">
                  <c:v>0.153846153846154</c:v>
                </c:pt>
                <c:pt idx="4">
                  <c:v>0.350769230769231</c:v>
                </c:pt>
                <c:pt idx="5">
                  <c:v>0.452307692307692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DC-4EA6-A1E8-C305661633C9}"/>
            </c:ext>
          </c:extLst>
        </c:ser>
        <c:ser>
          <c:idx val="1"/>
          <c:order val="1"/>
          <c:tx>
            <c:strRef>
              <c:f>Geral!$D$109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Geral!$B$110:$B$115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Geral!$D$110:$D$115</c:f>
              <c:numCache>
                <c:formatCode>0.0%</c:formatCode>
                <c:ptCount val="6"/>
                <c:pt idx="0">
                  <c:v>0.0</c:v>
                </c:pt>
                <c:pt idx="1">
                  <c:v>0.0646153846153846</c:v>
                </c:pt>
                <c:pt idx="2">
                  <c:v>0.138461538461538</c:v>
                </c:pt>
                <c:pt idx="3">
                  <c:v>0.249230769230769</c:v>
                </c:pt>
                <c:pt idx="4">
                  <c:v>0.301538461538462</c:v>
                </c:pt>
                <c:pt idx="5">
                  <c:v>0.246153846153846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DC-4EA6-A1E8-C305661633C9}"/>
            </c:ext>
          </c:extLst>
        </c:ser>
        <c:ser>
          <c:idx val="2"/>
          <c:order val="2"/>
          <c:tx>
            <c:strRef>
              <c:f>Geral!$E$109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Geral!$B$110:$B$115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Geral!$E$110:$E$115</c:f>
              <c:numCache>
                <c:formatCode>0.0%</c:formatCode>
                <c:ptCount val="6"/>
                <c:pt idx="0">
                  <c:v>0.0</c:v>
                </c:pt>
                <c:pt idx="1">
                  <c:v>0.0153846153846154</c:v>
                </c:pt>
                <c:pt idx="2">
                  <c:v>0.0276923076923077</c:v>
                </c:pt>
                <c:pt idx="3">
                  <c:v>0.116923076923077</c:v>
                </c:pt>
                <c:pt idx="4">
                  <c:v>0.393846153846154</c:v>
                </c:pt>
                <c:pt idx="5">
                  <c:v>0.446153846153846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FDC-4EA6-A1E8-C305661633C9}"/>
            </c:ext>
          </c:extLst>
        </c:ser>
        <c:ser>
          <c:idx val="3"/>
          <c:order val="3"/>
          <c:tx>
            <c:strRef>
              <c:f>Geral!$F$109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Geral!$B$110:$B$115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Geral!$F$110:$F$115</c:f>
              <c:numCache>
                <c:formatCode>0.0%</c:formatCode>
                <c:ptCount val="6"/>
                <c:pt idx="0">
                  <c:v>0.0153846153846154</c:v>
                </c:pt>
                <c:pt idx="1">
                  <c:v>0.0830769230769231</c:v>
                </c:pt>
                <c:pt idx="2">
                  <c:v>0.0615384615384615</c:v>
                </c:pt>
                <c:pt idx="3">
                  <c:v>0.163076923076923</c:v>
                </c:pt>
                <c:pt idx="4">
                  <c:v>0.292307692307692</c:v>
                </c:pt>
                <c:pt idx="5">
                  <c:v>0.384615384615385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FDC-4EA6-A1E8-C305661633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36261744"/>
        <c:axId val="-1236259424"/>
      </c:barChart>
      <c:catAx>
        <c:axId val="-123626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6259424"/>
        <c:crosses val="autoZero"/>
        <c:auto val="1"/>
        <c:lblAlgn val="ctr"/>
        <c:lblOffset val="100"/>
        <c:noMultiLvlLbl val="0"/>
      </c:catAx>
      <c:valAx>
        <c:axId val="-1236259424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6261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Gráfico</a:t>
            </a:r>
            <a:r>
              <a:rPr lang="pt-BR" sz="1600" baseline="0"/>
              <a:t> 7 - </a:t>
            </a:r>
            <a:r>
              <a:rPr lang="pt-BR" sz="1600"/>
              <a:t>Satisfação com Avaliação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Geral!$C$129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Geral!$B$130:$B$135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Geral!$C$130:$C$135</c:f>
              <c:numCache>
                <c:formatCode>0.0%</c:formatCode>
                <c:ptCount val="6"/>
                <c:pt idx="0">
                  <c:v>0.0</c:v>
                </c:pt>
                <c:pt idx="1">
                  <c:v>0.0707692307692308</c:v>
                </c:pt>
                <c:pt idx="2">
                  <c:v>0.0830769230769231</c:v>
                </c:pt>
                <c:pt idx="3">
                  <c:v>0.221538461538462</c:v>
                </c:pt>
                <c:pt idx="4">
                  <c:v>0.350769230769231</c:v>
                </c:pt>
                <c:pt idx="5">
                  <c:v>0.273846153846154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AE-4465-8A7A-F6572CF77435}"/>
            </c:ext>
          </c:extLst>
        </c:ser>
        <c:ser>
          <c:idx val="1"/>
          <c:order val="1"/>
          <c:tx>
            <c:strRef>
              <c:f>Geral!$D$129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Geral!$B$130:$B$135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Geral!$D$130:$D$135</c:f>
              <c:numCache>
                <c:formatCode>0.0%</c:formatCode>
                <c:ptCount val="6"/>
                <c:pt idx="0">
                  <c:v>0.0</c:v>
                </c:pt>
                <c:pt idx="1">
                  <c:v>0.113846153846154</c:v>
                </c:pt>
                <c:pt idx="2">
                  <c:v>0.153846153846154</c:v>
                </c:pt>
                <c:pt idx="3">
                  <c:v>0.258461538461538</c:v>
                </c:pt>
                <c:pt idx="4">
                  <c:v>0.304615384615385</c:v>
                </c:pt>
                <c:pt idx="5">
                  <c:v>0.169230769230769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AE-4465-8A7A-F6572CF77435}"/>
            </c:ext>
          </c:extLst>
        </c:ser>
        <c:ser>
          <c:idx val="2"/>
          <c:order val="2"/>
          <c:tx>
            <c:strRef>
              <c:f>Geral!$E$129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Geral!$B$130:$B$135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Geral!$E$130:$E$135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0.00923076923076923</c:v>
                </c:pt>
                <c:pt idx="2">
                  <c:v>0.0461538461538462</c:v>
                </c:pt>
                <c:pt idx="3">
                  <c:v>0.147692307692308</c:v>
                </c:pt>
                <c:pt idx="4">
                  <c:v>0.455384615384616</c:v>
                </c:pt>
                <c:pt idx="5">
                  <c:v>0.338461538461538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AE-4465-8A7A-F6572CF77435}"/>
            </c:ext>
          </c:extLst>
        </c:ser>
        <c:ser>
          <c:idx val="3"/>
          <c:order val="3"/>
          <c:tx>
            <c:strRef>
              <c:f>Geral!$F$129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Geral!$B$130:$B$135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Geral!$F$130:$F$135</c:f>
              <c:numCache>
                <c:formatCode>0.0%</c:formatCode>
                <c:ptCount val="6"/>
                <c:pt idx="0">
                  <c:v>0.0123076923076923</c:v>
                </c:pt>
                <c:pt idx="1">
                  <c:v>0.138461538461538</c:v>
                </c:pt>
                <c:pt idx="2">
                  <c:v>0.0861538461538462</c:v>
                </c:pt>
                <c:pt idx="3">
                  <c:v>0.233846153846154</c:v>
                </c:pt>
                <c:pt idx="4">
                  <c:v>0.304615384615385</c:v>
                </c:pt>
                <c:pt idx="5">
                  <c:v>0.224615384615385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1AE-4465-8A7A-F6572CF774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329034928"/>
        <c:axId val="-1329032880"/>
      </c:barChart>
      <c:catAx>
        <c:axId val="-132903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29032880"/>
        <c:crosses val="autoZero"/>
        <c:auto val="1"/>
        <c:lblAlgn val="ctr"/>
        <c:lblOffset val="100"/>
        <c:noMultiLvlLbl val="0"/>
      </c:catAx>
      <c:valAx>
        <c:axId val="-132903288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290349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Gráfico 8 - Satisfação com o relacionamento entre corpo docente e alunos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Geral!$C$149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Geral!$B$150:$B$155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Geral!$C$150:$C$155</c:f>
              <c:numCache>
                <c:formatCode>0.0%</c:formatCode>
                <c:ptCount val="6"/>
                <c:pt idx="0">
                  <c:v>0.00923076923076923</c:v>
                </c:pt>
                <c:pt idx="1">
                  <c:v>0.0123076923076923</c:v>
                </c:pt>
                <c:pt idx="2">
                  <c:v>0.0338461538461538</c:v>
                </c:pt>
                <c:pt idx="3">
                  <c:v>0.101538461538462</c:v>
                </c:pt>
                <c:pt idx="4">
                  <c:v>0.267692307692308</c:v>
                </c:pt>
                <c:pt idx="5">
                  <c:v>0.575384615384615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CB-43A7-B630-98C2AE68A255}"/>
            </c:ext>
          </c:extLst>
        </c:ser>
        <c:ser>
          <c:idx val="1"/>
          <c:order val="1"/>
          <c:tx>
            <c:strRef>
              <c:f>Geral!$D$149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Geral!$B$150:$B$155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Geral!$D$150:$D$155</c:f>
              <c:numCache>
                <c:formatCode>0.0%</c:formatCode>
                <c:ptCount val="6"/>
                <c:pt idx="0">
                  <c:v>0.00923076923076923</c:v>
                </c:pt>
                <c:pt idx="1">
                  <c:v>0.0707692307692308</c:v>
                </c:pt>
                <c:pt idx="2">
                  <c:v>0.08</c:v>
                </c:pt>
                <c:pt idx="3">
                  <c:v>0.233846153846154</c:v>
                </c:pt>
                <c:pt idx="4">
                  <c:v>0.289230769230769</c:v>
                </c:pt>
                <c:pt idx="5">
                  <c:v>0.316923076923077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CB-43A7-B630-98C2AE68A255}"/>
            </c:ext>
          </c:extLst>
        </c:ser>
        <c:ser>
          <c:idx val="2"/>
          <c:order val="2"/>
          <c:tx>
            <c:strRef>
              <c:f>Geral!$E$149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Geral!$B$150:$B$155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Geral!$E$150:$E$155</c:f>
              <c:numCache>
                <c:formatCode>0.0%</c:formatCode>
                <c:ptCount val="6"/>
                <c:pt idx="0">
                  <c:v>0.0123076923076923</c:v>
                </c:pt>
                <c:pt idx="1">
                  <c:v>0.00923076923076923</c:v>
                </c:pt>
                <c:pt idx="2">
                  <c:v>0.0369230769230769</c:v>
                </c:pt>
                <c:pt idx="3">
                  <c:v>0.129230769230769</c:v>
                </c:pt>
                <c:pt idx="4">
                  <c:v>0.341538461538462</c:v>
                </c:pt>
                <c:pt idx="5">
                  <c:v>0.470769230769231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CB-43A7-B630-98C2AE68A255}"/>
            </c:ext>
          </c:extLst>
        </c:ser>
        <c:ser>
          <c:idx val="3"/>
          <c:order val="3"/>
          <c:tx>
            <c:strRef>
              <c:f>Geral!$F$149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Geral!$B$150:$B$155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Geral!$F$150:$F$155</c:f>
              <c:numCache>
                <c:formatCode>0.0%</c:formatCode>
                <c:ptCount val="6"/>
                <c:pt idx="0">
                  <c:v>0.0123076923076923</c:v>
                </c:pt>
                <c:pt idx="1">
                  <c:v>0.113846153846154</c:v>
                </c:pt>
                <c:pt idx="2">
                  <c:v>0.0738461538461539</c:v>
                </c:pt>
                <c:pt idx="3">
                  <c:v>0.175384615384615</c:v>
                </c:pt>
                <c:pt idx="4">
                  <c:v>0.243076923076923</c:v>
                </c:pt>
                <c:pt idx="5">
                  <c:v>0.381538461538462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9CB-43A7-B630-98C2AE68A2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35391392"/>
        <c:axId val="-1235389072"/>
      </c:barChart>
      <c:catAx>
        <c:axId val="-123539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5389072"/>
        <c:crosses val="autoZero"/>
        <c:auto val="1"/>
        <c:lblAlgn val="ctr"/>
        <c:lblOffset val="100"/>
        <c:noMultiLvlLbl val="0"/>
      </c:catAx>
      <c:valAx>
        <c:axId val="-1235389072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353913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Gráfico 9 - Satisfação com lançamento de notas e faltas no sistema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Geral!$C$169</c:f>
              <c:strCache>
                <c:ptCount val="1"/>
                <c:pt idx="0">
                  <c:v>Tutoria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Geral!$B$170:$B$175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Geral!$C$170:$C$175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0.132307692307692</c:v>
                </c:pt>
                <c:pt idx="2">
                  <c:v>0.104615384615385</c:v>
                </c:pt>
                <c:pt idx="3">
                  <c:v>0.258461538461538</c:v>
                </c:pt>
                <c:pt idx="4">
                  <c:v>0.243076923076923</c:v>
                </c:pt>
                <c:pt idx="5">
                  <c:v>0.255384615384615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FE-43D9-A2D5-3D84EF55E85A}"/>
            </c:ext>
          </c:extLst>
        </c:ser>
        <c:ser>
          <c:idx val="1"/>
          <c:order val="1"/>
          <c:tx>
            <c:strRef>
              <c:f>Geral!$D$169</c:f>
              <c:strCache>
                <c:ptCount val="1"/>
                <c:pt idx="0">
                  <c:v>Morfo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Geral!$B$170:$B$175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Geral!$D$170:$D$175</c:f>
              <c:numCache>
                <c:formatCode>0.0%</c:formatCode>
                <c:ptCount val="6"/>
                <c:pt idx="0">
                  <c:v>0.00923076923076923</c:v>
                </c:pt>
                <c:pt idx="1">
                  <c:v>0.138461538461538</c:v>
                </c:pt>
                <c:pt idx="2">
                  <c:v>0.0923076923076923</c:v>
                </c:pt>
                <c:pt idx="3">
                  <c:v>0.206153846153846</c:v>
                </c:pt>
                <c:pt idx="4">
                  <c:v>0.276923076923077</c:v>
                </c:pt>
                <c:pt idx="5">
                  <c:v>0.276923076923077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FE-43D9-A2D5-3D84EF55E85A}"/>
            </c:ext>
          </c:extLst>
        </c:ser>
        <c:ser>
          <c:idx val="2"/>
          <c:order val="2"/>
          <c:tx>
            <c:strRef>
              <c:f>Geral!$E$169</c:f>
              <c:strCache>
                <c:ptCount val="1"/>
                <c:pt idx="0">
                  <c:v>Habilidades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Geral!$B$170:$B$175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Geral!$E$170:$E$175</c:f>
              <c:numCache>
                <c:formatCode>0.0%</c:formatCode>
                <c:ptCount val="6"/>
                <c:pt idx="0">
                  <c:v>0.00615384615384615</c:v>
                </c:pt>
                <c:pt idx="1">
                  <c:v>0.144615384615385</c:v>
                </c:pt>
                <c:pt idx="2">
                  <c:v>0.107692307692308</c:v>
                </c:pt>
                <c:pt idx="3">
                  <c:v>0.236923076923077</c:v>
                </c:pt>
                <c:pt idx="4">
                  <c:v>0.276923076923077</c:v>
                </c:pt>
                <c:pt idx="5">
                  <c:v>0.227692307692308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FE-43D9-A2D5-3D84EF55E85A}"/>
            </c:ext>
          </c:extLst>
        </c:ser>
        <c:ser>
          <c:idx val="3"/>
          <c:order val="3"/>
          <c:tx>
            <c:strRef>
              <c:f>Geral!$F$169</c:f>
              <c:strCache>
                <c:ptCount val="1"/>
                <c:pt idx="0">
                  <c:v>PIC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Geral!$B$170:$B$175</c:f>
              <c:strCache>
                <c:ptCount val="6"/>
                <c:pt idx="0">
                  <c:v>Branco</c:v>
                </c:pt>
                <c:pt idx="1">
                  <c:v>Péssimo</c:v>
                </c:pt>
                <c:pt idx="2">
                  <c:v>Ruim</c:v>
                </c:pt>
                <c:pt idx="3">
                  <c:v>Regular</c:v>
                </c:pt>
                <c:pt idx="4">
                  <c:v>Bom</c:v>
                </c:pt>
                <c:pt idx="5">
                  <c:v>Ótimo</c:v>
                </c:pt>
              </c:strCache>
            </c:strRef>
          </c:cat>
          <c:val>
            <c:numRef>
              <c:f>Geral!$F$170:$F$175</c:f>
              <c:numCache>
                <c:formatCode>0.0%</c:formatCode>
                <c:ptCount val="6"/>
                <c:pt idx="0">
                  <c:v>0.00307692307692308</c:v>
                </c:pt>
                <c:pt idx="1">
                  <c:v>0.184615384615385</c:v>
                </c:pt>
                <c:pt idx="2">
                  <c:v>0.113846153846154</c:v>
                </c:pt>
                <c:pt idx="3">
                  <c:v>0.187692307692308</c:v>
                </c:pt>
                <c:pt idx="4">
                  <c:v>0.255384615384615</c:v>
                </c:pt>
                <c:pt idx="5">
                  <c:v>0.255384615384615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8FE-43D9-A2D5-3D84EF55E8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288536336"/>
        <c:axId val="-1288534016"/>
      </c:barChart>
      <c:catAx>
        <c:axId val="-128853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8534016"/>
        <c:crosses val="autoZero"/>
        <c:auto val="1"/>
        <c:lblAlgn val="ctr"/>
        <c:lblOffset val="100"/>
        <c:noMultiLvlLbl val="0"/>
      </c:catAx>
      <c:valAx>
        <c:axId val="-1288534016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2885363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BB057-E685-5546-A776-EF3F932F419C}" type="datetimeFigureOut">
              <a:rPr lang="pt-BR" smtClean="0"/>
              <a:t>18/05/17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F7B9-7407-E842-B8F8-B1FEE5BC258E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83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BCD56-1450-9F4E-A134-FC20D6FAEB1F}" type="datetimeFigureOut">
              <a:rPr lang="pt-BR" smtClean="0"/>
              <a:t>18/05/17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F9054-3481-D94F-829D-1C1CA2F4F4CC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0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Relatório parcial de auto avaliação institucional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CPA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84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E7369D56-373E-4682-899F-939848BB4A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23264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41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45AB493D-6BDE-4AB8-8265-3326534908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558569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98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30878"/>
              </p:ext>
            </p:extLst>
          </p:nvPr>
        </p:nvGraphicFramePr>
        <p:xfrm>
          <a:off x="1967157" y="620484"/>
          <a:ext cx="7751608" cy="5492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738"/>
                <a:gridCol w="4249706"/>
                <a:gridCol w="1384345"/>
                <a:gridCol w="1679819"/>
              </a:tblGrid>
              <a:tr h="7402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Dependências da faculdade</a:t>
                      </a:r>
                      <a:endParaRPr lang="pt-BR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Área total em m</a:t>
                      </a:r>
                      <a:r>
                        <a:rPr lang="pt-BR" sz="1100" baseline="300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Salas para grupo tutorial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240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Laboratórios de Habilidades Médicas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576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Laboratórios Morfofuncionais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480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Laboratórios de Simulação Realística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96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Laboratórios de Técnica Cirúrgica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360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Laboratórios de informática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96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Salas de Reuniões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14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6815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8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Sala para Comitê de Ética em Pesquisa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14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Auditórios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360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Sala de Professores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56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11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Gabinetes Individuais para Docentes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62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12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Biblioteca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680</a:t>
                      </a:r>
                      <a:endParaRPr lang="pt-BR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4549" marR="645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6BA8793E-5668-45DE-ABA4-A522290D0C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281225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729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3F161178-2DE7-41B3-91F7-A16C8783D4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667469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827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57F03157-4495-47BB-AB08-D988B7AEE3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923347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55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237E38DD-AA6D-4D4F-AD6E-B5FB8CAF7E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722327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9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8730946B-EEA3-4F17-B687-658D2330C6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06513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83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758CB21D-15C2-4B4C-A56D-E4476D4883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38590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82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63AEA19C-8E90-400A-AE74-022986CE13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18102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8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94973"/>
              </p:ext>
            </p:extLst>
          </p:nvPr>
        </p:nvGraphicFramePr>
        <p:xfrm>
          <a:off x="378819" y="1163802"/>
          <a:ext cx="11234060" cy="544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030"/>
                <a:gridCol w="5617030"/>
              </a:tblGrid>
              <a:tr h="60975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Segmento que representa</a:t>
                      </a:r>
                      <a:endParaRPr lang="pt-BR" dirty="0"/>
                    </a:p>
                  </a:txBody>
                  <a:tcPr/>
                </a:tc>
              </a:tr>
              <a:tr h="60975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Felipe </a:t>
                      </a:r>
                      <a:r>
                        <a:rPr lang="pt-BR" dirty="0" err="1" smtClean="0"/>
                        <a:t>Colombelli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Pacca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Presidente da CPA</a:t>
                      </a:r>
                      <a:endParaRPr lang="pt-BR" dirty="0"/>
                    </a:p>
                  </a:txBody>
                  <a:tcPr/>
                </a:tc>
              </a:tr>
              <a:tr h="60975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Tamara Veiga Faria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Representante</a:t>
                      </a:r>
                      <a:r>
                        <a:rPr lang="pt-BR" baseline="0" dirty="0" smtClean="0"/>
                        <a:t> do corpo docente</a:t>
                      </a:r>
                      <a:endParaRPr lang="pt-BR" dirty="0"/>
                    </a:p>
                  </a:txBody>
                  <a:tcPr/>
                </a:tc>
              </a:tr>
              <a:tr h="10524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Marcelo Rodrigo Pinheiro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Representante do corpo técnico-administrativo</a:t>
                      </a:r>
                      <a:endParaRPr lang="pt-BR" dirty="0"/>
                    </a:p>
                  </a:txBody>
                  <a:tcPr/>
                </a:tc>
              </a:tr>
              <a:tr h="60975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Nara Gonçalves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Representante do Corpo Discente</a:t>
                      </a:r>
                      <a:endParaRPr lang="pt-BR" dirty="0"/>
                    </a:p>
                  </a:txBody>
                  <a:tcPr/>
                </a:tc>
              </a:tr>
              <a:tr h="19545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Ralph Maldonado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Diretor Regional do CEAMA-IAMSPE</a:t>
                      </a:r>
                    </a:p>
                    <a:p>
                      <a:pPr algn="ctr"/>
                      <a:r>
                        <a:rPr lang="pt-BR" dirty="0" smtClean="0"/>
                        <a:t>Representante da sociedade</a:t>
                      </a:r>
                      <a:r>
                        <a:rPr lang="pt-BR" baseline="0" dirty="0" smtClean="0"/>
                        <a:t> civil organizada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802780" y="517471"/>
            <a:ext cx="4386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smtClean="0"/>
              <a:t>MEMBROS DA CPA</a:t>
            </a:r>
            <a:endParaRPr lang="pt-BR" sz="3600"/>
          </a:p>
        </p:txBody>
      </p:sp>
    </p:spTree>
    <p:extLst>
      <p:ext uri="{BB962C8B-B14F-4D97-AF65-F5344CB8AC3E}">
        <p14:creationId xmlns:p14="http://schemas.microsoft.com/office/powerpoint/2010/main" val="126487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9A7AEC8D-673F-469F-96A4-C115C22C3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67876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22D1136E-DBD0-442B-9F75-606A5619D1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21206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01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15D705F9-44D2-4782-BD68-F3DD71542F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54746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166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F267ECEB-8418-45F0-8DD6-3F872B62E9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10070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98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8985C447-22E9-4674-B683-FF66D58708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99880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4B742501-7DFF-47EC-AC68-AED79D79F6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3353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2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412C19F1-767A-49B9-9A46-43A947549F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42059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3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6FE93277-C876-4D20-81EA-87CC67B434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859269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7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CPA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802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0F2CC52E-1210-4198-BC7A-73E62FD7D1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22558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760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8C0D3270-15F5-44FA-A8D0-492A3B5AB3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791186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2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0D8C69D5-C9ED-4C88-8C04-7158F0CCD7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950353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015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3E16425E-8DB4-476C-ACF9-DD35799EB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486031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06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3C0C8C4A-CE9A-44E8-890E-4BD7722EF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184657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6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E20DCD87-F8A1-4943-8567-2C46A9F8C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510844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0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06DD56B6-07F6-4663-A38A-19CDF5A57E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127936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9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Fatia</Template>
  <TotalTime>110</TotalTime>
  <Words>383</Words>
  <Application>Microsoft Macintosh PowerPoint</Application>
  <PresentationFormat>Widescreen</PresentationFormat>
  <Paragraphs>93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Calibri</vt:lpstr>
      <vt:lpstr>Century Gothic</vt:lpstr>
      <vt:lpstr>Times New Roman</vt:lpstr>
      <vt:lpstr>Wingdings 3</vt:lpstr>
      <vt:lpstr>Fatia</vt:lpstr>
      <vt:lpstr>Relatório parcial de auto avaliação institucional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CPA 2016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parcial de auto avaliação institucional</dc:title>
  <dc:creator>Marcelo Pinheiro</dc:creator>
  <cp:lastModifiedBy>Marcelo Pinheiro</cp:lastModifiedBy>
  <cp:revision>5</cp:revision>
  <dcterms:created xsi:type="dcterms:W3CDTF">2017-05-18T12:29:36Z</dcterms:created>
  <dcterms:modified xsi:type="dcterms:W3CDTF">2017-05-18T14:20:15Z</dcterms:modified>
</cp:coreProperties>
</file>