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80" r:id="rId19"/>
    <p:sldId id="277" r:id="rId20"/>
    <p:sldId id="278" r:id="rId21"/>
    <p:sldId id="279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59B52-65E6-417D-9814-6F1BFD43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60" y="1215303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Pesquisa de acompanhamento do egresso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6308A3-33A3-43EF-BC96-A03F9EA89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CPA – 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A0ACFC-DDD9-417A-9D0D-9FD2CC85268C}"/>
              </a:ext>
            </a:extLst>
          </p:cNvPr>
          <p:cNvPicPr/>
          <p:nvPr/>
        </p:nvPicPr>
        <p:blipFill rotWithShape="1">
          <a:blip r:embed="rId2"/>
          <a:srcRect l="21844" t="33959" r="64439" b="54144"/>
          <a:stretch/>
        </p:blipFill>
        <p:spPr bwMode="auto">
          <a:xfrm>
            <a:off x="977060" y="332409"/>
            <a:ext cx="2243218" cy="1235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E7CCCB-5305-4DF8-B055-E1774D44C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03" y="137604"/>
            <a:ext cx="1408014" cy="14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6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áfico de respostas do Formulários Google. Título da pergunta: 9. Durante a sua graduação, você fez cursos preparatórios para residência?. Número de respostas: 65 respostas.">
            <a:extLst>
              <a:ext uri="{FF2B5EF4-FFF2-40B4-BE49-F238E27FC236}">
                <a16:creationId xmlns:a16="http://schemas.microsoft.com/office/drawing/2014/main" id="{A78F2F0A-B171-4005-830E-0AC15E574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r="21942"/>
          <a:stretch/>
        </p:blipFill>
        <p:spPr bwMode="auto">
          <a:xfrm>
            <a:off x="1648327" y="583698"/>
            <a:ext cx="9516978" cy="53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C210017-54DC-42CD-9892-8A2898E7F090}"/>
              </a:ext>
            </a:extLst>
          </p:cNvPr>
          <p:cNvSpPr txBox="1"/>
          <p:nvPr/>
        </p:nvSpPr>
        <p:spPr>
          <a:xfrm>
            <a:off x="9578983" y="2141567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(58 respostas)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5996A4-D512-4AC2-AC70-CCDEEB9E234C}"/>
              </a:ext>
            </a:extLst>
          </p:cNvPr>
          <p:cNvSpPr txBox="1"/>
          <p:nvPr/>
        </p:nvSpPr>
        <p:spPr>
          <a:xfrm>
            <a:off x="9578983" y="2511332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respostas)</a:t>
            </a:r>
          </a:p>
        </p:txBody>
      </p:sp>
    </p:spTree>
    <p:extLst>
      <p:ext uri="{BB962C8B-B14F-4D97-AF65-F5344CB8AC3E}">
        <p14:creationId xmlns:p14="http://schemas.microsoft.com/office/powerpoint/2010/main" val="222997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áfico de respostas do Formulários Google. Título da pergunta: 10. Você foi aprovado em algum programa de residência?. Número de respostas: 65 respostas.">
            <a:extLst>
              <a:ext uri="{FF2B5EF4-FFF2-40B4-BE49-F238E27FC236}">
                <a16:creationId xmlns:a16="http://schemas.microsoft.com/office/drawing/2014/main" id="{BC06FE24-78F5-41FB-B7A8-E8B1FE11D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r="28594"/>
          <a:stretch/>
        </p:blipFill>
        <p:spPr bwMode="auto">
          <a:xfrm>
            <a:off x="1914525" y="536574"/>
            <a:ext cx="9045024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17F2F3-44C4-442D-80F2-2AD16174CE47}"/>
              </a:ext>
            </a:extLst>
          </p:cNvPr>
          <p:cNvSpPr txBox="1"/>
          <p:nvPr/>
        </p:nvSpPr>
        <p:spPr>
          <a:xfrm>
            <a:off x="10262620" y="2252870"/>
            <a:ext cx="1783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 respostas)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0FA146-8A34-48BB-9C3E-DC2C9B84075B}"/>
              </a:ext>
            </a:extLst>
          </p:cNvPr>
          <p:cNvSpPr txBox="1"/>
          <p:nvPr/>
        </p:nvSpPr>
        <p:spPr>
          <a:xfrm>
            <a:off x="10189733" y="2541825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respostas)</a:t>
            </a:r>
          </a:p>
        </p:txBody>
      </p:sp>
    </p:spTree>
    <p:extLst>
      <p:ext uri="{BB962C8B-B14F-4D97-AF65-F5344CB8AC3E}">
        <p14:creationId xmlns:p14="http://schemas.microsoft.com/office/powerpoint/2010/main" val="247481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áfico de respostas do Formulários Google. Título da pergunta: 11. Se você foi aprovado em algum programa de residência, em quanto tempo conseguiu sua primeira aprovação?. Número de respostas: 50 respostas.">
            <a:extLst>
              <a:ext uri="{FF2B5EF4-FFF2-40B4-BE49-F238E27FC236}">
                <a16:creationId xmlns:a16="http://schemas.microsoft.com/office/drawing/2014/main" id="{14F2475D-9A19-448E-8B40-2DDE9350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" y="728638"/>
            <a:ext cx="11166958" cy="50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C91B9B5-29D2-4A0A-9D55-E20CCF1F7376}"/>
              </a:ext>
            </a:extLst>
          </p:cNvPr>
          <p:cNvSpPr txBox="1"/>
          <p:nvPr/>
        </p:nvSpPr>
        <p:spPr>
          <a:xfrm>
            <a:off x="5320504" y="3429000"/>
            <a:ext cx="1036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965CC5-D6F6-4674-96ED-9D8E0E94EF5A}"/>
              </a:ext>
            </a:extLst>
          </p:cNvPr>
          <p:cNvSpPr txBox="1"/>
          <p:nvPr/>
        </p:nvSpPr>
        <p:spPr>
          <a:xfrm>
            <a:off x="5472904" y="3659777"/>
            <a:ext cx="1036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2%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7288AE-130A-45EC-B18B-1A6DDA2CC1B3}"/>
              </a:ext>
            </a:extLst>
          </p:cNvPr>
          <p:cNvSpPr txBox="1"/>
          <p:nvPr/>
        </p:nvSpPr>
        <p:spPr>
          <a:xfrm>
            <a:off x="8136835" y="2685287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 respostas)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E894B5-3686-4CDC-8834-6C0357E33F1E}"/>
              </a:ext>
            </a:extLst>
          </p:cNvPr>
          <p:cNvSpPr txBox="1"/>
          <p:nvPr/>
        </p:nvSpPr>
        <p:spPr>
          <a:xfrm>
            <a:off x="8136835" y="3271519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respostas)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FDC83C-4BE3-4975-8C62-8B33B1361AB5}"/>
              </a:ext>
            </a:extLst>
          </p:cNvPr>
          <p:cNvSpPr txBox="1"/>
          <p:nvPr/>
        </p:nvSpPr>
        <p:spPr>
          <a:xfrm>
            <a:off x="8248931" y="3813665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respostas)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A85383-CE82-4DF9-BCB5-88981B5986EC}"/>
              </a:ext>
            </a:extLst>
          </p:cNvPr>
          <p:cNvSpPr txBox="1"/>
          <p:nvPr/>
        </p:nvSpPr>
        <p:spPr>
          <a:xfrm>
            <a:off x="10654748" y="4090664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resposta)</a:t>
            </a:r>
          </a:p>
        </p:txBody>
      </p:sp>
    </p:spTree>
    <p:extLst>
      <p:ext uri="{BB962C8B-B14F-4D97-AF65-F5344CB8AC3E}">
        <p14:creationId xmlns:p14="http://schemas.microsoft.com/office/powerpoint/2010/main" val="429369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áfico de respostas do Formulários Google. Título da pergunta: 12. Se você foi aprovado em algum programa de residência, o que você considera que foi mais determinante na sua aprovação em um programa de residência?. Número de respostas: 57 respostas.">
            <a:extLst>
              <a:ext uri="{FF2B5EF4-FFF2-40B4-BE49-F238E27FC236}">
                <a16:creationId xmlns:a16="http://schemas.microsoft.com/office/drawing/2014/main" id="{2E3AEC34-981E-418A-89B6-72211B91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4" y="937794"/>
            <a:ext cx="10970449" cy="49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B897BF-2B90-438B-A52B-002791392AF1}"/>
              </a:ext>
            </a:extLst>
          </p:cNvPr>
          <p:cNvSpPr txBox="1"/>
          <p:nvPr/>
        </p:nvSpPr>
        <p:spPr>
          <a:xfrm>
            <a:off x="5310733" y="3777916"/>
            <a:ext cx="1036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3,5%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9A0C70-BCAF-41A1-8CAE-C449FDB80221}"/>
              </a:ext>
            </a:extLst>
          </p:cNvPr>
          <p:cNvSpPr txBox="1"/>
          <p:nvPr/>
        </p:nvSpPr>
        <p:spPr>
          <a:xfrm>
            <a:off x="10721008" y="2663884"/>
            <a:ext cx="1785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respostas)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E8B05C-42E4-4DFF-9C4C-7F5B6784906C}"/>
              </a:ext>
            </a:extLst>
          </p:cNvPr>
          <p:cNvSpPr txBox="1"/>
          <p:nvPr/>
        </p:nvSpPr>
        <p:spPr>
          <a:xfrm>
            <a:off x="8642684" y="3223588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 respostas)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118979-22B5-4153-9443-AD45C79BDAD3}"/>
              </a:ext>
            </a:extLst>
          </p:cNvPr>
          <p:cNvSpPr txBox="1"/>
          <p:nvPr/>
        </p:nvSpPr>
        <p:spPr>
          <a:xfrm>
            <a:off x="9490823" y="3509874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respostas)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138AF1-86AE-4155-8645-3DF66F0D37B9}"/>
              </a:ext>
            </a:extLst>
          </p:cNvPr>
          <p:cNvSpPr txBox="1"/>
          <p:nvPr/>
        </p:nvSpPr>
        <p:spPr>
          <a:xfrm>
            <a:off x="10649254" y="3777916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respostas)</a:t>
            </a:r>
          </a:p>
        </p:txBody>
      </p:sp>
    </p:spTree>
    <p:extLst>
      <p:ext uri="{BB962C8B-B14F-4D97-AF65-F5344CB8AC3E}">
        <p14:creationId xmlns:p14="http://schemas.microsoft.com/office/powerpoint/2010/main" val="304842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áfico de respostas do Formulários Google. Título da pergunta: 13. Após a graduação em medicina, você iniciou ou concluiu algum curso de pós-graduação?. Número de respostas: 65 respostas.">
            <a:extLst>
              <a:ext uri="{FF2B5EF4-FFF2-40B4-BE49-F238E27FC236}">
                <a16:creationId xmlns:a16="http://schemas.microsoft.com/office/drawing/2014/main" id="{51CF2528-051A-4958-BA1E-8350602C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9" y="824331"/>
            <a:ext cx="10864611" cy="4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AFC3F3C-4B91-4B13-B0A1-96D23735682F}"/>
              </a:ext>
            </a:extLst>
          </p:cNvPr>
          <p:cNvSpPr txBox="1"/>
          <p:nvPr/>
        </p:nvSpPr>
        <p:spPr>
          <a:xfrm>
            <a:off x="8111808" y="2437931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 respostas)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E62454-D46B-4E06-B61D-203710E9B74A}"/>
              </a:ext>
            </a:extLst>
          </p:cNvPr>
          <p:cNvSpPr txBox="1"/>
          <p:nvPr/>
        </p:nvSpPr>
        <p:spPr>
          <a:xfrm>
            <a:off x="8181790" y="2160932"/>
            <a:ext cx="1789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 respostas)</a:t>
            </a:r>
          </a:p>
        </p:txBody>
      </p:sp>
    </p:spTree>
    <p:extLst>
      <p:ext uri="{BB962C8B-B14F-4D97-AF65-F5344CB8AC3E}">
        <p14:creationId xmlns:p14="http://schemas.microsoft.com/office/powerpoint/2010/main" val="407999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áfico de respostas do Formulários Google. Título da pergunta: 14. Como conseguiu seu trabalho atual?. Número de respostas: 65 respostas.">
            <a:extLst>
              <a:ext uri="{FF2B5EF4-FFF2-40B4-BE49-F238E27FC236}">
                <a16:creationId xmlns:a16="http://schemas.microsoft.com/office/drawing/2014/main" id="{D728BC1C-43EA-4ADA-B6E8-5CB8F2B35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6579"/>
          <a:stretch/>
        </p:blipFill>
        <p:spPr bwMode="auto">
          <a:xfrm>
            <a:off x="1122946" y="1166191"/>
            <a:ext cx="10410217" cy="48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3684113-2ABF-49CA-A151-B4AA5ADDCBDC}"/>
              </a:ext>
            </a:extLst>
          </p:cNvPr>
          <p:cNvSpPr txBox="1"/>
          <p:nvPr/>
        </p:nvSpPr>
        <p:spPr>
          <a:xfrm>
            <a:off x="5748883" y="3429000"/>
            <a:ext cx="1036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3,1%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2BA699-6A45-4D63-9E0D-96581BCFD6BC}"/>
              </a:ext>
            </a:extLst>
          </p:cNvPr>
          <p:cNvSpPr txBox="1"/>
          <p:nvPr/>
        </p:nvSpPr>
        <p:spPr>
          <a:xfrm>
            <a:off x="5620720" y="3121223"/>
            <a:ext cx="1036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6,2%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750D66-765A-4153-9EED-9BDB7FE095F3}"/>
              </a:ext>
            </a:extLst>
          </p:cNvPr>
          <p:cNvSpPr txBox="1"/>
          <p:nvPr/>
        </p:nvSpPr>
        <p:spPr>
          <a:xfrm>
            <a:off x="9838551" y="2621549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 respostas)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72801A-15FB-4F9D-A362-A6B1172EE6C1}"/>
              </a:ext>
            </a:extLst>
          </p:cNvPr>
          <p:cNvSpPr txBox="1"/>
          <p:nvPr/>
        </p:nvSpPr>
        <p:spPr>
          <a:xfrm>
            <a:off x="9180882" y="2889033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 respostas)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2337A9-0905-4F5D-A499-837BF0D00458}"/>
              </a:ext>
            </a:extLst>
          </p:cNvPr>
          <p:cNvSpPr txBox="1"/>
          <p:nvPr/>
        </p:nvSpPr>
        <p:spPr>
          <a:xfrm>
            <a:off x="9180882" y="3184473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(07 respostas)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C4BED8-03D5-4EBE-8DB3-A08FAE6D29D1}"/>
              </a:ext>
            </a:extLst>
          </p:cNvPr>
          <p:cNvSpPr txBox="1"/>
          <p:nvPr/>
        </p:nvSpPr>
        <p:spPr>
          <a:xfrm>
            <a:off x="10803241" y="3820953"/>
            <a:ext cx="1720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(04 respostas)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9B5AA9-1BB4-444D-B084-654411FEAA59}"/>
              </a:ext>
            </a:extLst>
          </p:cNvPr>
          <p:cNvSpPr txBox="1"/>
          <p:nvPr/>
        </p:nvSpPr>
        <p:spPr>
          <a:xfrm>
            <a:off x="9838551" y="4118381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(02 respostas)</a:t>
            </a:r>
          </a:p>
        </p:txBody>
      </p:sp>
    </p:spTree>
    <p:extLst>
      <p:ext uri="{BB962C8B-B14F-4D97-AF65-F5344CB8AC3E}">
        <p14:creationId xmlns:p14="http://schemas.microsoft.com/office/powerpoint/2010/main" val="208994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áfico de respostas do Formulários Google. Título da pergunta: 15. Quanto tempo demorou entre a conclusão do curso e o início de sua atividade profissional?. Número de respostas: 65 respostas.">
            <a:extLst>
              <a:ext uri="{FF2B5EF4-FFF2-40B4-BE49-F238E27FC236}">
                <a16:creationId xmlns:a16="http://schemas.microsoft.com/office/drawing/2014/main" id="{CA14FD30-12FB-4B1A-A0B9-19345A754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/>
          <a:stretch/>
        </p:blipFill>
        <p:spPr bwMode="auto">
          <a:xfrm>
            <a:off x="994610" y="956678"/>
            <a:ext cx="10875267" cy="47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CB269B3-685A-47C8-80C5-365CC4579663}"/>
              </a:ext>
            </a:extLst>
          </p:cNvPr>
          <p:cNvCxnSpPr>
            <a:cxnSpLocks/>
          </p:cNvCxnSpPr>
          <p:nvPr/>
        </p:nvCxnSpPr>
        <p:spPr>
          <a:xfrm flipV="1">
            <a:off x="5678230" y="3478696"/>
            <a:ext cx="260155" cy="7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7A5ED13-9970-46E2-AB10-1F7BB7129825}"/>
              </a:ext>
            </a:extLst>
          </p:cNvPr>
          <p:cNvCxnSpPr>
            <a:cxnSpLocks/>
          </p:cNvCxnSpPr>
          <p:nvPr/>
        </p:nvCxnSpPr>
        <p:spPr>
          <a:xfrm flipV="1">
            <a:off x="5720863" y="3686379"/>
            <a:ext cx="174887" cy="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B91D34-587F-4026-AD1D-855811DA26E2}"/>
              </a:ext>
            </a:extLst>
          </p:cNvPr>
          <p:cNvSpPr txBox="1"/>
          <p:nvPr/>
        </p:nvSpPr>
        <p:spPr>
          <a:xfrm>
            <a:off x="5911934" y="3347891"/>
            <a:ext cx="520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1,5%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61DDC7-D781-4524-9594-519816AD993C}"/>
              </a:ext>
            </a:extLst>
          </p:cNvPr>
          <p:cNvSpPr txBox="1"/>
          <p:nvPr/>
        </p:nvSpPr>
        <p:spPr>
          <a:xfrm>
            <a:off x="5835845" y="3552246"/>
            <a:ext cx="520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1,5%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4DCCCF-5FDE-4342-BAB8-B46AF47C2752}"/>
              </a:ext>
            </a:extLst>
          </p:cNvPr>
          <p:cNvSpPr txBox="1"/>
          <p:nvPr/>
        </p:nvSpPr>
        <p:spPr>
          <a:xfrm>
            <a:off x="9268010" y="2346067"/>
            <a:ext cx="1784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(63 respostas)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4D5446-E717-4783-86D7-498E0E3E8AEE}"/>
              </a:ext>
            </a:extLst>
          </p:cNvPr>
          <p:cNvSpPr txBox="1"/>
          <p:nvPr/>
        </p:nvSpPr>
        <p:spPr>
          <a:xfrm>
            <a:off x="9268010" y="2623066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resposta)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6B73E4-6183-4234-B737-2E1EF053577B}"/>
              </a:ext>
            </a:extLst>
          </p:cNvPr>
          <p:cNvSpPr txBox="1"/>
          <p:nvPr/>
        </p:nvSpPr>
        <p:spPr>
          <a:xfrm>
            <a:off x="10232699" y="3735456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resposta)</a:t>
            </a:r>
          </a:p>
        </p:txBody>
      </p:sp>
    </p:spTree>
    <p:extLst>
      <p:ext uri="{BB962C8B-B14F-4D97-AF65-F5344CB8AC3E}">
        <p14:creationId xmlns:p14="http://schemas.microsoft.com/office/powerpoint/2010/main" val="313187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A2C97A4-4F1C-441C-ACF3-4C3E50BF4B0D}"/>
              </a:ext>
            </a:extLst>
          </p:cNvPr>
          <p:cNvSpPr txBox="1"/>
          <p:nvPr/>
        </p:nvSpPr>
        <p:spPr>
          <a:xfrm>
            <a:off x="1299410" y="270393"/>
            <a:ext cx="10732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16. Quanto ao exercício profissional, em que setor está trabalhando hoje?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E37E17-BB95-4373-89D9-8E8576A3269D}"/>
              </a:ext>
            </a:extLst>
          </p:cNvPr>
          <p:cNvSpPr txBox="1"/>
          <p:nvPr/>
        </p:nvSpPr>
        <p:spPr>
          <a:xfrm>
            <a:off x="1299409" y="1283368"/>
            <a:ext cx="76360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Setor público (70,8%)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46 respostas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Setor privado (10,8%)  07 respostas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Setor público e privado (4,6%)  03 respostas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Não estou trabalhando atualmente (4,6%)  03 respostas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Residência (3,1%)  02 respostas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Setor privado e público (1,5%)  01 resposta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Residência médica e setor privado (1,5%)  01 resposta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Privado e público (1,5%)  01 resposta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privado também (1,5%)  01 resposta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A2C97A4-4F1C-441C-ACF3-4C3E50BF4B0D}"/>
              </a:ext>
            </a:extLst>
          </p:cNvPr>
          <p:cNvSpPr txBox="1"/>
          <p:nvPr/>
        </p:nvSpPr>
        <p:spPr>
          <a:xfrm>
            <a:off x="1299410" y="270393"/>
            <a:ext cx="10732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17. Onde você trabalha atualmente?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E37E17-BB95-4373-89D9-8E8576A3269D}"/>
              </a:ext>
            </a:extLst>
          </p:cNvPr>
          <p:cNvSpPr txBox="1"/>
          <p:nvPr/>
        </p:nvSpPr>
        <p:spPr>
          <a:xfrm>
            <a:off x="1299409" y="1283368"/>
            <a:ext cx="7636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Hospital (64,6%)  42 respostas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UPA (9,2%)  06 respostas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Estou me dedicando totalmente aos estudos (7,7%)  05 respostas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UBS/UBSF (6,2%)  04 respostas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Clínica particular (3,1%)  02 respostas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SAMU e hospital geral de Guarulhos (1,5%)  01 resposta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Residência em GO (1,5%)  01 resposta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em hospital (1,5%)  01 resposta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Resgate rodoviário (1,5%)  01 resposta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Hospital e faculdade de medicina (1,5%)  01 resposta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UBS, Clinica particular 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teleconsulta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(1,5%)  01 resposta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áfico de respostas do Formulários Google. Título da pergunta: 18. Em sua opinião, qual o grau de relevância dos conteúdos ministrados durante a graduação para a sua atuação profissional?. Número de respostas: 65 respostas.">
            <a:extLst>
              <a:ext uri="{FF2B5EF4-FFF2-40B4-BE49-F238E27FC236}">
                <a16:creationId xmlns:a16="http://schemas.microsoft.com/office/drawing/2014/main" id="{FDC72A87-B632-466A-8CD5-D6CE97CF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" y="763003"/>
            <a:ext cx="11064486" cy="501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9C9E2CF-4485-4280-8EC6-CF36CCDA273C}"/>
              </a:ext>
            </a:extLst>
          </p:cNvPr>
          <p:cNvSpPr txBox="1"/>
          <p:nvPr/>
        </p:nvSpPr>
        <p:spPr>
          <a:xfrm>
            <a:off x="9787919" y="2505093"/>
            <a:ext cx="181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(39 respostas)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AACB32-2091-44AD-90B3-EB02DF6E917C}"/>
              </a:ext>
            </a:extLst>
          </p:cNvPr>
          <p:cNvSpPr txBox="1"/>
          <p:nvPr/>
        </p:nvSpPr>
        <p:spPr>
          <a:xfrm>
            <a:off x="9013379" y="2824361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 respostas)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CFB8BB-A1DF-4D20-9F81-EBC7481AF6A4}"/>
              </a:ext>
            </a:extLst>
          </p:cNvPr>
          <p:cNvSpPr txBox="1"/>
          <p:nvPr/>
        </p:nvSpPr>
        <p:spPr>
          <a:xfrm>
            <a:off x="8587409" y="3130580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 respostas)</a:t>
            </a:r>
          </a:p>
        </p:txBody>
      </p:sp>
    </p:spTree>
    <p:extLst>
      <p:ext uri="{BB962C8B-B14F-4D97-AF65-F5344CB8AC3E}">
        <p14:creationId xmlns:p14="http://schemas.microsoft.com/office/powerpoint/2010/main" val="80120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fico de respostas do Formulários Google. Título da pergunta: 1. De qual turma você faz parte?. Número de respostas: 65 respostas.">
            <a:extLst>
              <a:ext uri="{FF2B5EF4-FFF2-40B4-BE49-F238E27FC236}">
                <a16:creationId xmlns:a16="http://schemas.microsoft.com/office/drawing/2014/main" id="{CBB6EEA6-8E87-49F3-8F0E-8D802614E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r="29782"/>
          <a:stretch/>
        </p:blipFill>
        <p:spPr bwMode="auto">
          <a:xfrm>
            <a:off x="1298712" y="409851"/>
            <a:ext cx="9342783" cy="58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B02321C-C761-4443-8903-0CC1767009CF}"/>
              </a:ext>
            </a:extLst>
          </p:cNvPr>
          <p:cNvSpPr txBox="1"/>
          <p:nvPr/>
        </p:nvSpPr>
        <p:spPr>
          <a:xfrm>
            <a:off x="4547473" y="2451653"/>
            <a:ext cx="1152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6,2%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68D5186-189B-4A35-B2E1-51A6A7865F4F}"/>
              </a:ext>
            </a:extLst>
          </p:cNvPr>
          <p:cNvSpPr txBox="1"/>
          <p:nvPr/>
        </p:nvSpPr>
        <p:spPr>
          <a:xfrm>
            <a:off x="9928598" y="2189739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 respostas)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E2768A-7757-49A2-8530-CDF8B7049FD9}"/>
              </a:ext>
            </a:extLst>
          </p:cNvPr>
          <p:cNvSpPr txBox="1"/>
          <p:nvPr/>
        </p:nvSpPr>
        <p:spPr>
          <a:xfrm>
            <a:off x="9928598" y="2497154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respostas)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5DD917-25D6-460F-8781-8F1E97CE7D6A}"/>
              </a:ext>
            </a:extLst>
          </p:cNvPr>
          <p:cNvSpPr txBox="1"/>
          <p:nvPr/>
        </p:nvSpPr>
        <p:spPr>
          <a:xfrm>
            <a:off x="9928598" y="2878151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 respostas)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CEF838-B094-409B-BFF7-A269C29EFFB7}"/>
              </a:ext>
            </a:extLst>
          </p:cNvPr>
          <p:cNvSpPr txBox="1"/>
          <p:nvPr/>
        </p:nvSpPr>
        <p:spPr>
          <a:xfrm>
            <a:off x="9928598" y="3228733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respostas)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0C02E54-13E3-4AE2-93C5-F621395985ED}"/>
              </a:ext>
            </a:extLst>
          </p:cNvPr>
          <p:cNvSpPr txBox="1"/>
          <p:nvPr/>
        </p:nvSpPr>
        <p:spPr>
          <a:xfrm>
            <a:off x="9928598" y="3536551"/>
            <a:ext cx="192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respostas)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E018BE-68DD-49D3-BB3F-2CD1173979F1}"/>
              </a:ext>
            </a:extLst>
          </p:cNvPr>
          <p:cNvSpPr txBox="1"/>
          <p:nvPr/>
        </p:nvSpPr>
        <p:spPr>
          <a:xfrm>
            <a:off x="9994861" y="3917548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respostas)</a:t>
            </a:r>
          </a:p>
        </p:txBody>
      </p:sp>
    </p:spTree>
    <p:extLst>
      <p:ext uri="{BB962C8B-B14F-4D97-AF65-F5344CB8AC3E}">
        <p14:creationId xmlns:p14="http://schemas.microsoft.com/office/powerpoint/2010/main" val="2719039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áfico de respostas do Formulários Google. Título da pergunta: 19. Pensando nas suas expectativas com o curso de medicina antes de se matricular e após a conclusão da graduação em medicina na FACERES, você considera que ficou:. Número de respostas: 65 respostas.">
            <a:extLst>
              <a:ext uri="{FF2B5EF4-FFF2-40B4-BE49-F238E27FC236}">
                <a16:creationId xmlns:a16="http://schemas.microsoft.com/office/drawing/2014/main" id="{74A1ADB3-541E-4AB1-82B4-C589EF0E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6" y="857819"/>
            <a:ext cx="11061314" cy="501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0FCCF2A-8A34-43DA-A9F7-5CDA4BC2800E}"/>
              </a:ext>
            </a:extLst>
          </p:cNvPr>
          <p:cNvSpPr txBox="1"/>
          <p:nvPr/>
        </p:nvSpPr>
        <p:spPr>
          <a:xfrm>
            <a:off x="10999303" y="2623930"/>
            <a:ext cx="169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respostas)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C62EB9-DDBD-4A07-813E-94A2B821CC22}"/>
              </a:ext>
            </a:extLst>
          </p:cNvPr>
          <p:cNvSpPr txBox="1"/>
          <p:nvPr/>
        </p:nvSpPr>
        <p:spPr>
          <a:xfrm>
            <a:off x="10299264" y="2900929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 respostas)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EB32E7-FD10-472A-9CF7-E9C807EEE008}"/>
              </a:ext>
            </a:extLst>
          </p:cNvPr>
          <p:cNvSpPr txBox="1"/>
          <p:nvPr/>
        </p:nvSpPr>
        <p:spPr>
          <a:xfrm>
            <a:off x="10179622" y="3186304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respostas)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B6FF4E-5A7D-4F39-ADB5-E13523828F00}"/>
              </a:ext>
            </a:extLst>
          </p:cNvPr>
          <p:cNvSpPr txBox="1"/>
          <p:nvPr/>
        </p:nvSpPr>
        <p:spPr>
          <a:xfrm>
            <a:off x="10352271" y="3429000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 respostas)</a:t>
            </a:r>
          </a:p>
        </p:txBody>
      </p:sp>
    </p:spTree>
    <p:extLst>
      <p:ext uri="{BB962C8B-B14F-4D97-AF65-F5344CB8AC3E}">
        <p14:creationId xmlns:p14="http://schemas.microsoft.com/office/powerpoint/2010/main" val="278606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áfico de respostas do Formulários Google. Título da pergunta: 20. Qual seu relacionamento atual com a Faceres? (Pode marcar quantas desejar.). Número de respostas: 65 respostas.">
            <a:extLst>
              <a:ext uri="{FF2B5EF4-FFF2-40B4-BE49-F238E27FC236}">
                <a16:creationId xmlns:a16="http://schemas.microsoft.com/office/drawing/2014/main" id="{1C472561-06D0-4844-A508-9FA1A6901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63" y="644171"/>
            <a:ext cx="11205937" cy="531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66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áfico de respostas do Formulários Google. Título da pergunta: 21. Você indica ou indicaria a FACERES para alguém que quisesse cursar medicina?. Número de respostas: 65 respostas.">
            <a:extLst>
              <a:ext uri="{FF2B5EF4-FFF2-40B4-BE49-F238E27FC236}">
                <a16:creationId xmlns:a16="http://schemas.microsoft.com/office/drawing/2014/main" id="{7A7C7BAB-C804-409C-832E-0A47B6593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0"/>
          <a:stretch/>
        </p:blipFill>
        <p:spPr bwMode="auto">
          <a:xfrm>
            <a:off x="884600" y="934559"/>
            <a:ext cx="10647758" cy="49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5DB2D1BC-3A23-4F88-BCF7-AD48F14C3C61}"/>
              </a:ext>
            </a:extLst>
          </p:cNvPr>
          <p:cNvCxnSpPr>
            <a:cxnSpLocks/>
          </p:cNvCxnSpPr>
          <p:nvPr/>
        </p:nvCxnSpPr>
        <p:spPr>
          <a:xfrm flipV="1">
            <a:off x="6096000" y="3526321"/>
            <a:ext cx="260155" cy="7355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934698B1-3A17-4B95-9977-AC48E28D0A6B}"/>
              </a:ext>
            </a:extLst>
          </p:cNvPr>
          <p:cNvCxnSpPr>
            <a:cxnSpLocks/>
          </p:cNvCxnSpPr>
          <p:nvPr/>
        </p:nvCxnSpPr>
        <p:spPr>
          <a:xfrm flipV="1">
            <a:off x="6144784" y="3697771"/>
            <a:ext cx="260155" cy="735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9AFF57-675C-4165-92A9-299474A1D72C}"/>
              </a:ext>
            </a:extLst>
          </p:cNvPr>
          <p:cNvSpPr txBox="1"/>
          <p:nvPr/>
        </p:nvSpPr>
        <p:spPr>
          <a:xfrm>
            <a:off x="6274861" y="3371270"/>
            <a:ext cx="520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1,5%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017402-5724-4817-BDED-97DA0FBA090E}"/>
              </a:ext>
            </a:extLst>
          </p:cNvPr>
          <p:cNvSpPr txBox="1"/>
          <p:nvPr/>
        </p:nvSpPr>
        <p:spPr>
          <a:xfrm>
            <a:off x="6362407" y="3551025"/>
            <a:ext cx="520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3,1%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A2DE42-382B-4789-90A4-59C6E1F16E6B}"/>
              </a:ext>
            </a:extLst>
          </p:cNvPr>
          <p:cNvSpPr txBox="1"/>
          <p:nvPr/>
        </p:nvSpPr>
        <p:spPr>
          <a:xfrm>
            <a:off x="8636341" y="2428538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(46 respostas)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241EC05-1E07-42C2-815C-4A990215FA84}"/>
              </a:ext>
            </a:extLst>
          </p:cNvPr>
          <p:cNvSpPr txBox="1"/>
          <p:nvPr/>
        </p:nvSpPr>
        <p:spPr>
          <a:xfrm>
            <a:off x="9601031" y="2729119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 respostas)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517D78-1FBF-4A71-8AAA-0FD56FA54042}"/>
              </a:ext>
            </a:extLst>
          </p:cNvPr>
          <p:cNvSpPr txBox="1"/>
          <p:nvPr/>
        </p:nvSpPr>
        <p:spPr>
          <a:xfrm>
            <a:off x="8636341" y="3050833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resposta)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C7E869-5784-4C1C-AA46-4ED0DBA8DB57}"/>
              </a:ext>
            </a:extLst>
          </p:cNvPr>
          <p:cNvSpPr txBox="1"/>
          <p:nvPr/>
        </p:nvSpPr>
        <p:spPr>
          <a:xfrm>
            <a:off x="8986335" y="3674135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(02 respostas)</a:t>
            </a:r>
          </a:p>
        </p:txBody>
      </p:sp>
    </p:spTree>
    <p:extLst>
      <p:ext uri="{BB962C8B-B14F-4D97-AF65-F5344CB8AC3E}">
        <p14:creationId xmlns:p14="http://schemas.microsoft.com/office/powerpoint/2010/main" val="354541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o de respostas do Formulários Google. Título da pergunta: 2. Qual seu sexo biológico?. Número de respostas: 65 respostas.">
            <a:extLst>
              <a:ext uri="{FF2B5EF4-FFF2-40B4-BE49-F238E27FC236}">
                <a16:creationId xmlns:a16="http://schemas.microsoft.com/office/drawing/2014/main" id="{F7B463E4-70EF-4391-B573-E91BADF4B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18731"/>
          <a:stretch/>
        </p:blipFill>
        <p:spPr bwMode="auto">
          <a:xfrm>
            <a:off x="1228298" y="736979"/>
            <a:ext cx="10421824" cy="55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4A4C4A5-DA2F-4A22-B936-62327D9594B0}"/>
              </a:ext>
            </a:extLst>
          </p:cNvPr>
          <p:cNvSpPr txBox="1"/>
          <p:nvPr/>
        </p:nvSpPr>
        <p:spPr>
          <a:xfrm>
            <a:off x="10140173" y="2786324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 respostas)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04A666-1ED5-4421-A432-AFA2360CD14A}"/>
              </a:ext>
            </a:extLst>
          </p:cNvPr>
          <p:cNvSpPr txBox="1"/>
          <p:nvPr/>
        </p:nvSpPr>
        <p:spPr>
          <a:xfrm>
            <a:off x="10023223" y="2416560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(41 respostas)</a:t>
            </a:r>
          </a:p>
        </p:txBody>
      </p:sp>
    </p:spTree>
    <p:extLst>
      <p:ext uri="{BB962C8B-B14F-4D97-AF65-F5344CB8AC3E}">
        <p14:creationId xmlns:p14="http://schemas.microsoft.com/office/powerpoint/2010/main" val="327823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áfico de respostas do Formulários Google. Título da pergunta: 3. Qual sua faixa etária?. Número de respostas: 65 respostas.">
            <a:extLst>
              <a:ext uri="{FF2B5EF4-FFF2-40B4-BE49-F238E27FC236}">
                <a16:creationId xmlns:a16="http://schemas.microsoft.com/office/drawing/2014/main" id="{593082C2-F410-4DA6-9065-48FEB6DCB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r="18060"/>
          <a:stretch/>
        </p:blipFill>
        <p:spPr bwMode="auto">
          <a:xfrm>
            <a:off x="1132763" y="669048"/>
            <a:ext cx="10411875" cy="55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A21ED0A-79DE-442E-A68F-C147A14F5D0F}"/>
              </a:ext>
            </a:extLst>
          </p:cNvPr>
          <p:cNvSpPr txBox="1"/>
          <p:nvPr/>
        </p:nvSpPr>
        <p:spPr>
          <a:xfrm>
            <a:off x="10915458" y="2352427"/>
            <a:ext cx="163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(59 respostas)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6B2C44-5D89-4B5D-B1A0-608FE3EDFD6C}"/>
              </a:ext>
            </a:extLst>
          </p:cNvPr>
          <p:cNvSpPr txBox="1"/>
          <p:nvPr/>
        </p:nvSpPr>
        <p:spPr>
          <a:xfrm>
            <a:off x="10915458" y="2629426"/>
            <a:ext cx="163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(06 respostas)</a:t>
            </a:r>
          </a:p>
        </p:txBody>
      </p:sp>
    </p:spTree>
    <p:extLst>
      <p:ext uri="{BB962C8B-B14F-4D97-AF65-F5344CB8AC3E}">
        <p14:creationId xmlns:p14="http://schemas.microsoft.com/office/powerpoint/2010/main" val="185828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áfico de respostas do Formulários Google. Título da pergunta: 4. Qual seu estado civil?. Número de respostas: 65 respostas.">
            <a:extLst>
              <a:ext uri="{FF2B5EF4-FFF2-40B4-BE49-F238E27FC236}">
                <a16:creationId xmlns:a16="http://schemas.microsoft.com/office/drawing/2014/main" id="{61AEBF9E-F1D8-4A2D-9947-5181FC58B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18158"/>
          <a:stretch/>
        </p:blipFill>
        <p:spPr bwMode="auto">
          <a:xfrm>
            <a:off x="1138990" y="626143"/>
            <a:ext cx="10555705" cy="56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77977D0-A63B-4460-B43E-B63B2138A6D3}"/>
              </a:ext>
            </a:extLst>
          </p:cNvPr>
          <p:cNvSpPr txBox="1"/>
          <p:nvPr/>
        </p:nvSpPr>
        <p:spPr>
          <a:xfrm>
            <a:off x="5976223" y="3185078"/>
            <a:ext cx="1152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6,2%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264882-A37F-4A8A-8E51-9026E071675A}"/>
              </a:ext>
            </a:extLst>
          </p:cNvPr>
          <p:cNvSpPr txBox="1"/>
          <p:nvPr/>
        </p:nvSpPr>
        <p:spPr>
          <a:xfrm>
            <a:off x="6195298" y="3604178"/>
            <a:ext cx="1152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4,6%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6E1E04-63B8-4746-97D3-4C9E4CD1B014}"/>
              </a:ext>
            </a:extLst>
          </p:cNvPr>
          <p:cNvSpPr txBox="1"/>
          <p:nvPr/>
        </p:nvSpPr>
        <p:spPr>
          <a:xfrm>
            <a:off x="10174857" y="2348305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(58 respostas)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A117A3-286D-4AF1-AF83-05BF26224BBF}"/>
              </a:ext>
            </a:extLst>
          </p:cNvPr>
          <p:cNvSpPr txBox="1"/>
          <p:nvPr/>
        </p:nvSpPr>
        <p:spPr>
          <a:xfrm>
            <a:off x="10174857" y="2656170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(04 respostas)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A06473-3705-42F6-93C9-72FD664CD2A7}"/>
              </a:ext>
            </a:extLst>
          </p:cNvPr>
          <p:cNvSpPr txBox="1"/>
          <p:nvPr/>
        </p:nvSpPr>
        <p:spPr>
          <a:xfrm>
            <a:off x="10425372" y="3040802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(03 respostas)</a:t>
            </a:r>
          </a:p>
        </p:txBody>
      </p:sp>
    </p:spTree>
    <p:extLst>
      <p:ext uri="{BB962C8B-B14F-4D97-AF65-F5344CB8AC3E}">
        <p14:creationId xmlns:p14="http://schemas.microsoft.com/office/powerpoint/2010/main" val="415793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áfico de respostas do Formulários Google. Título da pergunta: 5. Tem filho(a)(s)?. Número de respostas: 65 respostas.">
            <a:extLst>
              <a:ext uri="{FF2B5EF4-FFF2-40B4-BE49-F238E27FC236}">
                <a16:creationId xmlns:a16="http://schemas.microsoft.com/office/drawing/2014/main" id="{84818221-3611-44F8-B136-1AA937B04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5000"/>
          <a:stretch/>
        </p:blipFill>
        <p:spPr bwMode="auto">
          <a:xfrm>
            <a:off x="1085849" y="715962"/>
            <a:ext cx="10704593" cy="54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25EEF69-171C-45A5-88B8-81E0235E23EC}"/>
              </a:ext>
            </a:extLst>
          </p:cNvPr>
          <p:cNvSpPr txBox="1"/>
          <p:nvPr/>
        </p:nvSpPr>
        <p:spPr>
          <a:xfrm>
            <a:off x="9318631" y="2331729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 respostas)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9992A2-52EB-4313-95D9-7420BD159DA7}"/>
              </a:ext>
            </a:extLst>
          </p:cNvPr>
          <p:cNvSpPr txBox="1"/>
          <p:nvPr/>
        </p:nvSpPr>
        <p:spPr>
          <a:xfrm>
            <a:off x="10301472" y="2714745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(05 respostas)</a:t>
            </a:r>
          </a:p>
        </p:txBody>
      </p:sp>
    </p:spTree>
    <p:extLst>
      <p:ext uri="{BB962C8B-B14F-4D97-AF65-F5344CB8AC3E}">
        <p14:creationId xmlns:p14="http://schemas.microsoft.com/office/powerpoint/2010/main" val="205678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áfico de respostas do Formulários Google. Título da pergunta: 6. O curso de medicina foi sua primeira graduação?. Número de respostas: 65 respostas.">
            <a:extLst>
              <a:ext uri="{FF2B5EF4-FFF2-40B4-BE49-F238E27FC236}">
                <a16:creationId xmlns:a16="http://schemas.microsoft.com/office/drawing/2014/main" id="{2A0ACE64-69E9-435B-9C1D-009EF1A93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r="3593"/>
          <a:stretch/>
        </p:blipFill>
        <p:spPr bwMode="auto">
          <a:xfrm>
            <a:off x="952500" y="963612"/>
            <a:ext cx="10970822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1FAAAE9-903F-4E90-9CC4-5CC228372D93}"/>
              </a:ext>
            </a:extLst>
          </p:cNvPr>
          <p:cNvSpPr txBox="1"/>
          <p:nvPr/>
        </p:nvSpPr>
        <p:spPr>
          <a:xfrm>
            <a:off x="5883004" y="3224225"/>
            <a:ext cx="520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1,5%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4B1572-3968-44F7-A576-9ACD3AE2449A}"/>
              </a:ext>
            </a:extLst>
          </p:cNvPr>
          <p:cNvSpPr txBox="1"/>
          <p:nvPr/>
        </p:nvSpPr>
        <p:spPr>
          <a:xfrm>
            <a:off x="5918174" y="3711571"/>
            <a:ext cx="520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1,5%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87C323-D964-4137-9743-A58E8721991D}"/>
              </a:ext>
            </a:extLst>
          </p:cNvPr>
          <p:cNvSpPr txBox="1"/>
          <p:nvPr/>
        </p:nvSpPr>
        <p:spPr>
          <a:xfrm>
            <a:off x="5918174" y="3549122"/>
            <a:ext cx="520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1,5%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B58A9D-5CC0-4AC4-AA01-F9A66F233C90}"/>
              </a:ext>
            </a:extLst>
          </p:cNvPr>
          <p:cNvSpPr txBox="1"/>
          <p:nvPr/>
        </p:nvSpPr>
        <p:spPr>
          <a:xfrm>
            <a:off x="5897258" y="3386614"/>
            <a:ext cx="520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1,5%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ACAA87B-E462-4C00-A063-EF154A55A50C}"/>
              </a:ext>
            </a:extLst>
          </p:cNvPr>
          <p:cNvCxnSpPr>
            <a:cxnSpLocks/>
          </p:cNvCxnSpPr>
          <p:nvPr/>
        </p:nvCxnSpPr>
        <p:spPr>
          <a:xfrm flipV="1">
            <a:off x="5835845" y="3386674"/>
            <a:ext cx="122828" cy="42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6EA6A9F-0DD3-43B5-BD10-00425F21EA09}"/>
              </a:ext>
            </a:extLst>
          </p:cNvPr>
          <p:cNvCxnSpPr>
            <a:cxnSpLocks/>
          </p:cNvCxnSpPr>
          <p:nvPr/>
        </p:nvCxnSpPr>
        <p:spPr>
          <a:xfrm flipV="1">
            <a:off x="5777496" y="3541216"/>
            <a:ext cx="174887" cy="502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3B3BB4D-723C-40BD-A410-33E880BA76E1}"/>
              </a:ext>
            </a:extLst>
          </p:cNvPr>
          <p:cNvCxnSpPr>
            <a:cxnSpLocks/>
          </p:cNvCxnSpPr>
          <p:nvPr/>
        </p:nvCxnSpPr>
        <p:spPr>
          <a:xfrm flipV="1">
            <a:off x="5809815" y="3678548"/>
            <a:ext cx="174887" cy="502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3362C67-2CF7-4C2C-9BEC-A4456AB90CDD}"/>
              </a:ext>
            </a:extLst>
          </p:cNvPr>
          <p:cNvCxnSpPr>
            <a:cxnSpLocks/>
          </p:cNvCxnSpPr>
          <p:nvPr/>
        </p:nvCxnSpPr>
        <p:spPr>
          <a:xfrm flipV="1">
            <a:off x="5844679" y="3829705"/>
            <a:ext cx="157783" cy="2373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540278-B68B-472D-9670-119516A0B55A}"/>
              </a:ext>
            </a:extLst>
          </p:cNvPr>
          <p:cNvSpPr txBox="1"/>
          <p:nvPr/>
        </p:nvSpPr>
        <p:spPr>
          <a:xfrm>
            <a:off x="8263275" y="2458955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 respostas)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21AB8A-6821-4532-A3EB-A4F10B7B9CB3}"/>
              </a:ext>
            </a:extLst>
          </p:cNvPr>
          <p:cNvSpPr txBox="1"/>
          <p:nvPr/>
        </p:nvSpPr>
        <p:spPr>
          <a:xfrm>
            <a:off x="8163919" y="2742003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resposta)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C946DF6-8893-4F6F-B731-973B059AE213}"/>
              </a:ext>
            </a:extLst>
          </p:cNvPr>
          <p:cNvSpPr txBox="1"/>
          <p:nvPr/>
        </p:nvSpPr>
        <p:spPr>
          <a:xfrm>
            <a:off x="9959916" y="3899672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resposta)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AE6DFB8-A033-46B6-9C69-A8009B9E5DD0}"/>
              </a:ext>
            </a:extLst>
          </p:cNvPr>
          <p:cNvSpPr txBox="1"/>
          <p:nvPr/>
        </p:nvSpPr>
        <p:spPr>
          <a:xfrm>
            <a:off x="9959916" y="4176671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resposta)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9BB6DBD-CA76-4631-9D3A-3E61D3553257}"/>
              </a:ext>
            </a:extLst>
          </p:cNvPr>
          <p:cNvSpPr txBox="1"/>
          <p:nvPr/>
        </p:nvSpPr>
        <p:spPr>
          <a:xfrm>
            <a:off x="8669435" y="4481531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resposta)</a:t>
            </a:r>
          </a:p>
        </p:txBody>
      </p:sp>
    </p:spTree>
    <p:extLst>
      <p:ext uri="{BB962C8B-B14F-4D97-AF65-F5344CB8AC3E}">
        <p14:creationId xmlns:p14="http://schemas.microsoft.com/office/powerpoint/2010/main" val="369741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áfico de respostas do Formulários Google. Título da pergunta: 7. Quanto tempo você levou para completar o seu curso?. Número de respostas: 65 respostas.">
            <a:extLst>
              <a:ext uri="{FF2B5EF4-FFF2-40B4-BE49-F238E27FC236}">
                <a16:creationId xmlns:a16="http://schemas.microsoft.com/office/drawing/2014/main" id="{5335438C-38E8-4313-9645-562FB5AC3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r="21250"/>
          <a:stretch/>
        </p:blipFill>
        <p:spPr bwMode="auto">
          <a:xfrm>
            <a:off x="1466850" y="517524"/>
            <a:ext cx="9764726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2F3F87C-0790-45FD-8149-A919537F0137}"/>
              </a:ext>
            </a:extLst>
          </p:cNvPr>
          <p:cNvCxnSpPr>
            <a:cxnSpLocks/>
          </p:cNvCxnSpPr>
          <p:nvPr/>
        </p:nvCxnSpPr>
        <p:spPr>
          <a:xfrm flipV="1">
            <a:off x="6813856" y="3478696"/>
            <a:ext cx="260155" cy="7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724F355-FBA3-451D-9344-CD0897A1DE34}"/>
              </a:ext>
            </a:extLst>
          </p:cNvPr>
          <p:cNvCxnSpPr>
            <a:cxnSpLocks/>
          </p:cNvCxnSpPr>
          <p:nvPr/>
        </p:nvCxnSpPr>
        <p:spPr>
          <a:xfrm flipV="1">
            <a:off x="6899124" y="3673121"/>
            <a:ext cx="174887" cy="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22BEAC-DF4F-481D-AF34-F2D2322C659C}"/>
              </a:ext>
            </a:extLst>
          </p:cNvPr>
          <p:cNvSpPr txBox="1"/>
          <p:nvPr/>
        </p:nvSpPr>
        <p:spPr>
          <a:xfrm>
            <a:off x="7033598" y="3345510"/>
            <a:ext cx="520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1,5%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89774D-A0E4-4CDB-BF46-671989D51D76}"/>
              </a:ext>
            </a:extLst>
          </p:cNvPr>
          <p:cNvSpPr txBox="1"/>
          <p:nvPr/>
        </p:nvSpPr>
        <p:spPr>
          <a:xfrm>
            <a:off x="7030289" y="3552246"/>
            <a:ext cx="520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1,5%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9F152E-291D-4B9F-A2D4-3CC07A530A0F}"/>
              </a:ext>
            </a:extLst>
          </p:cNvPr>
          <p:cNvSpPr txBox="1"/>
          <p:nvPr/>
        </p:nvSpPr>
        <p:spPr>
          <a:xfrm>
            <a:off x="9760460" y="2149679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(63 respostas)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5620FF-23FF-435A-9B77-5D8FF74ED30E}"/>
              </a:ext>
            </a:extLst>
          </p:cNvPr>
          <p:cNvSpPr txBox="1"/>
          <p:nvPr/>
        </p:nvSpPr>
        <p:spPr>
          <a:xfrm>
            <a:off x="10360059" y="2454713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resposta)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8C439C6-97F3-4F98-95DB-E800E5ECCEAD}"/>
              </a:ext>
            </a:extLst>
          </p:cNvPr>
          <p:cNvSpPr txBox="1"/>
          <p:nvPr/>
        </p:nvSpPr>
        <p:spPr>
          <a:xfrm>
            <a:off x="10483319" y="3468620"/>
            <a:ext cx="192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resposta)</a:t>
            </a:r>
          </a:p>
        </p:txBody>
      </p:sp>
    </p:spTree>
    <p:extLst>
      <p:ext uri="{BB962C8B-B14F-4D97-AF65-F5344CB8AC3E}">
        <p14:creationId xmlns:p14="http://schemas.microsoft.com/office/powerpoint/2010/main" val="293903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áfico de respostas do Formulários Google. Título da pergunta: 8. Durante sua graduação, você participou de quais atividades, além das disciplinas cursadas? (Pode assinalar todas as opções que corresponderem ao seu caso.). Número de respostas: 65 respostas.">
            <a:extLst>
              <a:ext uri="{FF2B5EF4-FFF2-40B4-BE49-F238E27FC236}">
                <a16:creationId xmlns:a16="http://schemas.microsoft.com/office/drawing/2014/main" id="{04F405C5-49A4-481A-AD24-5ABFBDCC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699843"/>
            <a:ext cx="10726674" cy="545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2987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480</TotalTime>
  <Words>480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Franklin Gothic Book</vt:lpstr>
      <vt:lpstr>Wingdings</vt:lpstr>
      <vt:lpstr>Cortar</vt:lpstr>
      <vt:lpstr>Pesquisa de acompanhamento do egresso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de acompanhamento do egresso do curso de graduação em medicina da Faceres</dc:title>
  <dc:creator>Brenda .</dc:creator>
  <cp:lastModifiedBy>Norma Barbosa Novaes Marques</cp:lastModifiedBy>
  <cp:revision>17</cp:revision>
  <dcterms:created xsi:type="dcterms:W3CDTF">2021-08-30T12:31:43Z</dcterms:created>
  <dcterms:modified xsi:type="dcterms:W3CDTF">2022-01-27T11:43:12Z</dcterms:modified>
</cp:coreProperties>
</file>